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1"/>
  </p:sldMasterIdLst>
  <p:notesMasterIdLst>
    <p:notesMasterId r:id="rId6"/>
  </p:notesMasterIdLst>
  <p:sldIdLst>
    <p:sldId id="391" r:id="rId2"/>
    <p:sldId id="392" r:id="rId3"/>
    <p:sldId id="393" r:id="rId4"/>
    <p:sldId id="394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30A"/>
    <a:srgbClr val="515151"/>
    <a:srgbClr val="621462"/>
    <a:srgbClr val="0210FC"/>
    <a:srgbClr val="161EB7"/>
    <a:srgbClr val="1515C9"/>
    <a:srgbClr val="1C13CA"/>
    <a:srgbClr val="0D60F7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07" autoAdjust="0"/>
    <p:restoredTop sz="96327" autoAdjust="0"/>
  </p:normalViewPr>
  <p:slideViewPr>
    <p:cSldViewPr snapToGrid="0" snapToObjects="1">
      <p:cViewPr varScale="1">
        <p:scale>
          <a:sx n="113" d="100"/>
          <a:sy n="113" d="100"/>
        </p:scale>
        <p:origin x="7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E2B6C6-8874-5846-840F-51FBB35A3C18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80CA20-0FDA-0745-97B2-B2C79A91C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503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11722" y="868912"/>
            <a:ext cx="7756157" cy="2027819"/>
          </a:xfrm>
        </p:spPr>
        <p:txBody>
          <a:bodyPr wrap="square" lIns="0" tIns="0" rIns="0" bIns="0" anchor="b" anchorCtr="0">
            <a:normAutofit/>
          </a:bodyPr>
          <a:lstStyle>
            <a:lvl1pPr>
              <a:lnSpc>
                <a:spcPct val="80000"/>
              </a:lnSpc>
              <a:defRPr sz="5067" b="1" cap="all" spc="-133">
                <a:solidFill>
                  <a:srgbClr val="00338D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1721" y="2896730"/>
            <a:ext cx="9546007" cy="703783"/>
          </a:xfr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3733" b="0" i="0" cap="all" spc="-133">
                <a:solidFill>
                  <a:schemeClr val="accent2"/>
                </a:solidFill>
                <a:latin typeface="Arial"/>
                <a:cs typeface="Arial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222" y="6193180"/>
            <a:ext cx="1469013" cy="392909"/>
          </a:xfrm>
          <a:prstGeom prst="rect">
            <a:avLst/>
          </a:prstGeom>
        </p:spPr>
      </p:pic>
      <p:sp>
        <p:nvSpPr>
          <p:cNvPr id="7" name="Footer Placeholder 4"/>
          <p:cNvSpPr txBox="1">
            <a:spLocks/>
          </p:cNvSpPr>
          <p:nvPr/>
        </p:nvSpPr>
        <p:spPr>
          <a:xfrm>
            <a:off x="5390147" y="6441345"/>
            <a:ext cx="4556861" cy="153888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2500" lnSpcReduction="20000"/>
          </a:bodyPr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kern="1200">
                <a:solidFill>
                  <a:schemeClr val="tx1">
                    <a:lumMod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333" b="0" i="0" kern="1200" dirty="0">
                <a:solidFill>
                  <a:schemeClr val="tx1">
                    <a:lumMod val="75000"/>
                  </a:schemeClr>
                </a:solidFill>
                <a:latin typeface="Arial"/>
                <a:ea typeface="+mn-ea"/>
                <a:cs typeface="Arial"/>
              </a:rPr>
              <a:t>www.ohri.ca</a:t>
            </a:r>
            <a:r>
              <a:rPr lang="en-US" sz="1333" dirty="0"/>
              <a:t> </a:t>
            </a:r>
            <a:r>
              <a:rPr lang="en-US" sz="1333" baseline="0" dirty="0"/>
              <a:t> |  </a:t>
            </a:r>
            <a:r>
              <a:rPr lang="en-US" sz="1333" dirty="0"/>
              <a:t>Affiliated with  •  </a:t>
            </a:r>
            <a:r>
              <a:rPr lang="en-US" sz="1333" dirty="0" err="1"/>
              <a:t>Affilié</a:t>
            </a:r>
            <a:r>
              <a:rPr lang="en-US" sz="1333" dirty="0"/>
              <a:t> à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150309" y="4075201"/>
            <a:ext cx="5110113" cy="553999"/>
          </a:xfrm>
        </p:spPr>
        <p:txBody>
          <a:bodyPr tIns="0" anchor="b" anchorCtr="0">
            <a:normAutofit/>
          </a:bodyPr>
          <a:lstStyle>
            <a:lvl1pPr marL="0" indent="0">
              <a:spcAft>
                <a:spcPts val="0"/>
              </a:spcAft>
              <a:buFontTx/>
              <a:buNone/>
              <a:defRPr sz="1867" cap="all" baseline="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defRPr sz="1600" cap="all" baseline="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FontTx/>
              <a:buNone/>
              <a:defRPr sz="1600" cap="all" baseline="0"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Tx/>
              <a:buNone/>
              <a:defRPr sz="1600" cap="all" baseline="0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Tx/>
              <a:buNone/>
              <a:defRPr sz="16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7133205" y="4688183"/>
            <a:ext cx="5110113" cy="0"/>
          </a:xfrm>
          <a:prstGeom prst="line">
            <a:avLst/>
          </a:prstGeom>
          <a:ln>
            <a:solidFill>
              <a:srgbClr val="ED8B17"/>
            </a:solidFill>
          </a:ln>
          <a:effectLst>
            <a:outerShdw blurRad="40000" dist="20000" dir="57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7150307" y="4756245"/>
            <a:ext cx="5110115" cy="553999"/>
          </a:xfrm>
        </p:spPr>
        <p:txBody>
          <a:bodyPr tIns="0" anchor="t" anchorCtr="0">
            <a:normAutofit/>
          </a:bodyPr>
          <a:lstStyle>
            <a:lvl1pPr marL="0" indent="0">
              <a:spcAft>
                <a:spcPts val="0"/>
              </a:spcAft>
              <a:buFontTx/>
              <a:buNone/>
              <a:defRPr sz="1600" cap="all" baseline="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defRPr sz="1600" cap="all" baseline="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FontTx/>
              <a:buNone/>
              <a:defRPr sz="1600" cap="all" baseline="0"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Tx/>
              <a:buNone/>
              <a:defRPr sz="1600" cap="all" baseline="0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Tx/>
              <a:buNone/>
              <a:defRPr sz="16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4895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log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63084" y="601187"/>
            <a:ext cx="10363200" cy="720000"/>
          </a:xfrm>
        </p:spPr>
        <p:txBody>
          <a:bodyPr bIns="36000" anchor="b" anchorCtr="0">
            <a:normAutofit/>
          </a:bodyPr>
          <a:lstStyle>
            <a:lvl1pPr algn="l">
              <a:defRPr sz="3200" b="1" cap="all">
                <a:solidFill>
                  <a:srgbClr val="0033A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963084" y="1465188"/>
            <a:ext cx="10363200" cy="47484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rgbClr val="78BE20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rgbClr val="ED8B00"/>
              </a:buClr>
              <a:defRPr sz="2133">
                <a:solidFill>
                  <a:schemeClr val="tx1"/>
                </a:solidFill>
              </a:defRPr>
            </a:lvl4pPr>
            <a:lvl5pPr>
              <a:buClr>
                <a:srgbClr val="B9D3DC"/>
              </a:buClr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963086" y="1321189"/>
            <a:ext cx="11228916" cy="0"/>
          </a:xfrm>
          <a:prstGeom prst="line">
            <a:avLst/>
          </a:prstGeom>
          <a:ln>
            <a:solidFill>
              <a:srgbClr val="ED8B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40801" y="6315654"/>
            <a:ext cx="944329" cy="488471"/>
          </a:xfrm>
        </p:spPr>
        <p:txBody>
          <a:bodyPr/>
          <a:lstStyle>
            <a:lvl1pPr>
              <a:defRPr>
                <a:solidFill>
                  <a:srgbClr val="0033A0"/>
                </a:solidFill>
              </a:defRPr>
            </a:lvl1pPr>
          </a:lstStyle>
          <a:p>
            <a:fld id="{3C12C2E4-1520-5B4F-9D6F-88D7152C6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186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y Side - No log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63084" y="601187"/>
            <a:ext cx="10363200" cy="720000"/>
          </a:xfrm>
        </p:spPr>
        <p:txBody>
          <a:bodyPr bIns="36000" anchor="b" anchorCtr="0">
            <a:normAutofit/>
          </a:bodyPr>
          <a:lstStyle>
            <a:lvl1pPr algn="l">
              <a:defRPr sz="3200" b="1" cap="all">
                <a:solidFill>
                  <a:srgbClr val="0033A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963084" y="1465188"/>
            <a:ext cx="5040000" cy="47635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rgbClr val="78BE20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ED8B00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B9D3DC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963086" y="1321189"/>
            <a:ext cx="11228916" cy="0"/>
          </a:xfrm>
          <a:prstGeom prst="line">
            <a:avLst/>
          </a:prstGeom>
          <a:ln>
            <a:solidFill>
              <a:srgbClr val="ED8B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6286284" y="1465188"/>
            <a:ext cx="5040000" cy="47635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rgbClr val="78BE20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ED8B00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B9D3DC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40801" y="6315654"/>
            <a:ext cx="944329" cy="488471"/>
          </a:xfrm>
        </p:spPr>
        <p:txBody>
          <a:bodyPr/>
          <a:lstStyle>
            <a:lvl1pPr>
              <a:defRPr>
                <a:solidFill>
                  <a:srgbClr val="0033A0"/>
                </a:solidFill>
              </a:defRPr>
            </a:lvl1pPr>
          </a:lstStyle>
          <a:p>
            <a:fld id="{3C12C2E4-1520-5B4F-9D6F-88D7152C6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225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title and No log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33A0"/>
                </a:solidFill>
              </a:defRPr>
            </a:lvl1pPr>
          </a:lstStyle>
          <a:p>
            <a:fld id="{3C12C2E4-1520-5B4F-9D6F-88D7152C694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63084" y="601187"/>
            <a:ext cx="10363200" cy="720000"/>
          </a:xfrm>
        </p:spPr>
        <p:txBody>
          <a:bodyPr bIns="36000" anchor="b" anchorCtr="0">
            <a:normAutofit/>
          </a:bodyPr>
          <a:lstStyle>
            <a:lvl1pPr algn="l">
              <a:defRPr sz="3200" b="1" cap="all">
                <a:solidFill>
                  <a:srgbClr val="0033A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963086" y="1321189"/>
            <a:ext cx="11228916" cy="0"/>
          </a:xfrm>
          <a:prstGeom prst="line">
            <a:avLst/>
          </a:prstGeom>
          <a:ln>
            <a:solidFill>
              <a:srgbClr val="ED8B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9199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No log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514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S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8001" y="551290"/>
            <a:ext cx="7377129" cy="5839885"/>
          </a:xfrm>
        </p:spPr>
        <p:txBody>
          <a:bodyPr/>
          <a:lstStyle>
            <a:lvl1pPr>
              <a:buClr>
                <a:srgbClr val="0033A0"/>
              </a:buClr>
              <a:defRPr sz="3200" baseline="0">
                <a:solidFill>
                  <a:schemeClr val="tx1"/>
                </a:solidFill>
              </a:defRPr>
            </a:lvl1pPr>
            <a:lvl2pPr>
              <a:defRPr sz="2667">
                <a:solidFill>
                  <a:schemeClr val="tx1"/>
                </a:solidFill>
              </a:defRPr>
            </a:lvl2pPr>
            <a:lvl3pPr>
              <a:buClr>
                <a:srgbClr val="78BE20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rgbClr val="ED8B00"/>
              </a:buClr>
              <a:defRPr sz="2133">
                <a:solidFill>
                  <a:schemeClr val="tx1"/>
                </a:solidFill>
              </a:defRPr>
            </a:lvl4pPr>
            <a:lvl5pPr>
              <a:buClr>
                <a:srgbClr val="B9D3DC"/>
              </a:buClr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0801" y="6315654"/>
            <a:ext cx="944329" cy="488471"/>
          </a:xfrm>
          <a:prstGeom prst="rect">
            <a:avLst/>
          </a:prstGeom>
        </p:spPr>
        <p:txBody>
          <a:bodyPr vert="horz" lIns="91440" tIns="46800" rIns="91440" bIns="45720" rtlCol="0" anchor="ctr"/>
          <a:lstStyle>
            <a:lvl1pPr algn="r">
              <a:defRPr sz="1600" b="1" i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C12C2E4-1520-5B4F-9D6F-88D7152C694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88800" y="551289"/>
            <a:ext cx="3326544" cy="2500536"/>
          </a:xfrm>
          <a:prstGeom prst="rect">
            <a:avLst/>
          </a:prstGeom>
        </p:spPr>
        <p:txBody>
          <a:bodyPr vert="horz" lIns="0" tIns="0" rIns="0" bIns="108000" rtlCol="0" anchor="b" anchorCtr="0">
            <a:normAutofit/>
          </a:bodyPr>
          <a:lstStyle>
            <a:lvl1pPr>
              <a:defRPr sz="3733" spc="-133"/>
            </a:lvl1pPr>
          </a:lstStyle>
          <a:p>
            <a:r>
              <a:rPr lang="en-US" dirty="0"/>
              <a:t>CLICK TO EDIT MASTER TITLE STYLE 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89917" y="3051827"/>
            <a:ext cx="3325284" cy="3252732"/>
          </a:xfrm>
        </p:spPr>
        <p:txBody>
          <a:bodyPr tIns="144000" anchor="t" anchorCtr="0">
            <a:normAutofit/>
          </a:bodyPr>
          <a:lstStyle>
            <a:lvl1pPr marL="359991" indent="-359991">
              <a:spcAft>
                <a:spcPts val="800"/>
              </a:spcAft>
              <a:buClrTx/>
              <a:buSzPct val="100000"/>
              <a:buFont typeface="Arial"/>
              <a:buChar char="•"/>
              <a:defRPr sz="24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CA" dirty="0"/>
              <a:t>CLICK TO ADD BULLET POINTS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88800" y="3051825"/>
            <a:ext cx="3326544" cy="3"/>
          </a:xfrm>
          <a:prstGeom prst="line">
            <a:avLst/>
          </a:prstGeom>
          <a:ln>
            <a:solidFill>
              <a:srgbClr val="ED8B1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6924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Side - with tit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8001" y="1219201"/>
            <a:ext cx="7377129" cy="51719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rgbClr val="00B2A9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78BE20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rgbClr val="ED8B00"/>
              </a:buClr>
              <a:defRPr sz="2133">
                <a:solidFill>
                  <a:schemeClr val="tx1"/>
                </a:solidFill>
              </a:defRPr>
            </a:lvl4pPr>
            <a:lvl5pPr>
              <a:buClr>
                <a:srgbClr val="B9D3DC"/>
              </a:buClr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88800" y="551289"/>
            <a:ext cx="3326544" cy="2500536"/>
          </a:xfrm>
          <a:prstGeom prst="rect">
            <a:avLst/>
          </a:prstGeom>
        </p:spPr>
        <p:txBody>
          <a:bodyPr vert="horz" lIns="0" tIns="0" rIns="0" bIns="108000" rtlCol="0" anchor="b" anchorCtr="0">
            <a:normAutofit/>
          </a:bodyPr>
          <a:lstStyle>
            <a:lvl1pPr>
              <a:spcAft>
                <a:spcPts val="0"/>
              </a:spcAft>
              <a:defRPr sz="3733" spc="-133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89917" y="3051827"/>
            <a:ext cx="3325284" cy="3252732"/>
          </a:xfrm>
        </p:spPr>
        <p:txBody>
          <a:bodyPr tIns="144000" anchor="t" anchorCtr="0">
            <a:normAutofit/>
          </a:bodyPr>
          <a:lstStyle>
            <a:lvl1pPr marL="359991" indent="-359991">
              <a:spcAft>
                <a:spcPts val="800"/>
              </a:spcAft>
              <a:buClrTx/>
              <a:buSzPct val="100000"/>
              <a:buFont typeface="Arial"/>
              <a:buChar char="•"/>
              <a:defRPr sz="24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BULLET POINTS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607986" y="546869"/>
            <a:ext cx="7376583" cy="672331"/>
          </a:xfrm>
        </p:spPr>
        <p:txBody>
          <a:bodyPr/>
          <a:lstStyle>
            <a:lvl1pPr marL="0" indent="0" algn="l">
              <a:buFontTx/>
              <a:buNone/>
              <a:defRPr b="1" cap="all">
                <a:solidFill>
                  <a:srgbClr val="0033A0"/>
                </a:solidFill>
              </a:defRPr>
            </a:lvl1pPr>
          </a:lstStyle>
          <a:p>
            <a:pPr lvl="0"/>
            <a:r>
              <a:rPr lang="en-US" dirty="0"/>
              <a:t>Insert Title Here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88800" y="3051825"/>
            <a:ext cx="3326544" cy="3"/>
          </a:xfrm>
          <a:prstGeom prst="line">
            <a:avLst/>
          </a:prstGeom>
          <a:ln>
            <a:solidFill>
              <a:srgbClr val="ED8B1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1040801" y="6315654"/>
            <a:ext cx="944329" cy="488471"/>
          </a:xfrm>
        </p:spPr>
        <p:txBody>
          <a:bodyPr/>
          <a:lstStyle>
            <a:lvl1pPr>
              <a:defRPr>
                <a:solidFill>
                  <a:srgbClr val="0033A0"/>
                </a:solidFill>
              </a:defRPr>
            </a:lvl1pPr>
          </a:lstStyle>
          <a:p>
            <a:fld id="{3C12C2E4-1520-5B4F-9D6F-88D7152C6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58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Side - 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88800" y="551289"/>
            <a:ext cx="3326544" cy="2500536"/>
          </a:xfrm>
          <a:prstGeom prst="rect">
            <a:avLst/>
          </a:prstGeom>
        </p:spPr>
        <p:txBody>
          <a:bodyPr vert="horz" lIns="0" tIns="0" rIns="0" bIns="108000" rtlCol="0" anchor="b" anchorCtr="0">
            <a:normAutofit/>
          </a:bodyPr>
          <a:lstStyle>
            <a:lvl1pPr>
              <a:spcAft>
                <a:spcPts val="0"/>
              </a:spcAft>
              <a:defRPr sz="3733" spc="-133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89917" y="3051827"/>
            <a:ext cx="3325284" cy="3252732"/>
          </a:xfrm>
        </p:spPr>
        <p:txBody>
          <a:bodyPr tIns="144000" anchor="t" anchorCtr="0">
            <a:normAutofit/>
          </a:bodyPr>
          <a:lstStyle>
            <a:lvl1pPr marL="359991" indent="-359991">
              <a:spcAft>
                <a:spcPts val="800"/>
              </a:spcAft>
              <a:buClrTx/>
              <a:buSzPct val="100000"/>
              <a:buFont typeface="Arial"/>
              <a:buChar char="•"/>
              <a:defRPr sz="24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BULLET POINTS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88800" y="3051825"/>
            <a:ext cx="3326544" cy="3"/>
          </a:xfrm>
          <a:prstGeom prst="line">
            <a:avLst/>
          </a:prstGeom>
          <a:ln>
            <a:solidFill>
              <a:srgbClr val="ED8B1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40801" y="6315654"/>
            <a:ext cx="944329" cy="488471"/>
          </a:xfrm>
        </p:spPr>
        <p:txBody>
          <a:bodyPr/>
          <a:lstStyle>
            <a:lvl1pPr>
              <a:defRPr>
                <a:solidFill>
                  <a:srgbClr val="0033A0"/>
                </a:solidFill>
              </a:defRPr>
            </a:lvl1pPr>
          </a:lstStyle>
          <a:p>
            <a:fld id="{3C12C2E4-1520-5B4F-9D6F-88D7152C6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136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th Log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963084" y="1465188"/>
            <a:ext cx="10363200" cy="4083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rgbClr val="78BE20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rgbClr val="ED8B00"/>
              </a:buClr>
              <a:defRPr sz="2133">
                <a:solidFill>
                  <a:schemeClr val="tx1"/>
                </a:solidFill>
              </a:defRPr>
            </a:lvl4pPr>
            <a:lvl5pPr>
              <a:buClr>
                <a:srgbClr val="B9D3DC"/>
              </a:buClr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63084" y="601189"/>
            <a:ext cx="10363200" cy="720000"/>
          </a:xfrm>
        </p:spPr>
        <p:txBody>
          <a:bodyPr bIns="36000" anchor="b" anchorCtr="0">
            <a:normAutofit/>
          </a:bodyPr>
          <a:lstStyle>
            <a:lvl1pPr algn="l">
              <a:defRPr sz="3200" b="1" cap="all" spc="-133">
                <a:solidFill>
                  <a:srgbClr val="0033A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63086" y="1321189"/>
            <a:ext cx="11228916" cy="0"/>
          </a:xfrm>
          <a:prstGeom prst="line">
            <a:avLst/>
          </a:prstGeom>
          <a:ln>
            <a:solidFill>
              <a:srgbClr val="ED8B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40801" y="6315654"/>
            <a:ext cx="944329" cy="488471"/>
          </a:xfrm>
        </p:spPr>
        <p:txBody>
          <a:bodyPr/>
          <a:lstStyle>
            <a:lvl1pPr>
              <a:defRPr>
                <a:solidFill>
                  <a:srgbClr val="0033A0"/>
                </a:solidFill>
              </a:defRPr>
            </a:lvl1pPr>
          </a:lstStyle>
          <a:p>
            <a:fld id="{3C12C2E4-1520-5B4F-9D6F-88D7152C6944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053" y="6356453"/>
            <a:ext cx="1174668" cy="314183"/>
          </a:xfrm>
          <a:prstGeom prst="rect">
            <a:avLst/>
          </a:prstGeom>
        </p:spPr>
      </p:pic>
      <p:sp>
        <p:nvSpPr>
          <p:cNvPr id="13" name="Footer Placeholder 4"/>
          <p:cNvSpPr txBox="1">
            <a:spLocks/>
          </p:cNvSpPr>
          <p:nvPr/>
        </p:nvSpPr>
        <p:spPr>
          <a:xfrm>
            <a:off x="6849659" y="6506186"/>
            <a:ext cx="2742191" cy="20291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kern="1200">
                <a:solidFill>
                  <a:schemeClr val="tx1">
                    <a:lumMod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rgbClr val="898D8D"/>
                </a:solidFill>
              </a:rPr>
              <a:t>Affiliated with  •  </a:t>
            </a:r>
            <a:r>
              <a:rPr lang="en-US" sz="1200" dirty="0" err="1">
                <a:solidFill>
                  <a:srgbClr val="898D8D"/>
                </a:solidFill>
              </a:rPr>
              <a:t>Affilié</a:t>
            </a:r>
            <a:r>
              <a:rPr lang="en-US" sz="1200" dirty="0">
                <a:solidFill>
                  <a:srgbClr val="898D8D"/>
                </a:solidFill>
              </a:rPr>
              <a:t> </a:t>
            </a:r>
            <a:r>
              <a:rPr lang="en-US" sz="1200" dirty="0" err="1">
                <a:solidFill>
                  <a:srgbClr val="898D8D"/>
                </a:solidFill>
              </a:rPr>
              <a:t>à</a:t>
            </a:r>
            <a:endParaRPr lang="en-US" sz="1200" dirty="0">
              <a:solidFill>
                <a:srgbClr val="898D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093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th Logo - No lin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963084" y="1465188"/>
            <a:ext cx="10363200" cy="403784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rgbClr val="78BE20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rgbClr val="ED8B00"/>
              </a:buClr>
              <a:defRPr sz="2133">
                <a:solidFill>
                  <a:schemeClr val="tx1"/>
                </a:solidFill>
              </a:defRPr>
            </a:lvl4pPr>
            <a:lvl5pPr>
              <a:buClr>
                <a:srgbClr val="B9D3DC"/>
              </a:buClr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053" y="6356453"/>
            <a:ext cx="1174668" cy="314183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63084" y="601189"/>
            <a:ext cx="10363200" cy="720000"/>
          </a:xfrm>
        </p:spPr>
        <p:txBody>
          <a:bodyPr bIns="36000" anchor="b" anchorCtr="0">
            <a:normAutofit/>
          </a:bodyPr>
          <a:lstStyle>
            <a:lvl1pPr algn="l">
              <a:defRPr sz="3200" b="1" cap="all">
                <a:solidFill>
                  <a:srgbClr val="0033A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6849659" y="6506186"/>
            <a:ext cx="2742191" cy="20291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kern="1200">
                <a:solidFill>
                  <a:schemeClr val="tx1">
                    <a:lumMod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rgbClr val="898D8D"/>
                </a:solidFill>
              </a:rPr>
              <a:t>Affiliated with  •  </a:t>
            </a:r>
            <a:r>
              <a:rPr lang="en-US" sz="1200" dirty="0" err="1">
                <a:solidFill>
                  <a:srgbClr val="898D8D"/>
                </a:solidFill>
              </a:rPr>
              <a:t>Affilié</a:t>
            </a:r>
            <a:r>
              <a:rPr lang="en-US" sz="1200" dirty="0">
                <a:solidFill>
                  <a:srgbClr val="898D8D"/>
                </a:solidFill>
              </a:rPr>
              <a:t> </a:t>
            </a:r>
            <a:r>
              <a:rPr lang="en-US" sz="1200" dirty="0" err="1">
                <a:solidFill>
                  <a:srgbClr val="898D8D"/>
                </a:solidFill>
              </a:rPr>
              <a:t>à</a:t>
            </a:r>
            <a:endParaRPr lang="en-US" sz="1200" dirty="0">
              <a:solidFill>
                <a:srgbClr val="898D8D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40801" y="6315654"/>
            <a:ext cx="944329" cy="488471"/>
          </a:xfrm>
        </p:spPr>
        <p:txBody>
          <a:bodyPr/>
          <a:lstStyle>
            <a:lvl1pPr>
              <a:defRPr>
                <a:solidFill>
                  <a:srgbClr val="0033A0"/>
                </a:solidFill>
              </a:defRPr>
            </a:lvl1pPr>
          </a:lstStyle>
          <a:p>
            <a:fld id="{3C12C2E4-1520-5B4F-9D6F-88D7152C6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53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y Side - With Log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2C2E4-1520-5B4F-9D6F-88D7152C694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963083" y="1465187"/>
            <a:ext cx="5040000" cy="403784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rgbClr val="78BE20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rgbClr val="ED8B00"/>
              </a:buClr>
              <a:defRPr sz="2133">
                <a:solidFill>
                  <a:schemeClr val="tx1"/>
                </a:solidFill>
              </a:defRPr>
            </a:lvl4pPr>
            <a:lvl5pPr>
              <a:buClr>
                <a:srgbClr val="B9D3DC"/>
              </a:buClr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63084" y="601189"/>
            <a:ext cx="10363200" cy="720000"/>
          </a:xfrm>
        </p:spPr>
        <p:txBody>
          <a:bodyPr bIns="36000" anchor="b" anchorCtr="0">
            <a:normAutofit/>
          </a:bodyPr>
          <a:lstStyle>
            <a:lvl1pPr algn="l">
              <a:defRPr sz="3200" b="1" cap="all">
                <a:solidFill>
                  <a:srgbClr val="0033A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63086" y="1321189"/>
            <a:ext cx="11228916" cy="0"/>
          </a:xfrm>
          <a:prstGeom prst="line">
            <a:avLst/>
          </a:prstGeom>
          <a:ln>
            <a:solidFill>
              <a:srgbClr val="ED8B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286284" y="1468548"/>
            <a:ext cx="5040000" cy="45444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rgbClr val="78BE20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rgbClr val="ED8B00"/>
              </a:buClr>
              <a:defRPr sz="2133">
                <a:solidFill>
                  <a:schemeClr val="tx1"/>
                </a:solidFill>
              </a:defRPr>
            </a:lvl4pPr>
            <a:lvl5pPr>
              <a:buClr>
                <a:srgbClr val="B9D3DC"/>
              </a:buClr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053" y="6356453"/>
            <a:ext cx="1174668" cy="314183"/>
          </a:xfrm>
          <a:prstGeom prst="rect">
            <a:avLst/>
          </a:prstGeom>
        </p:spPr>
      </p:pic>
      <p:sp>
        <p:nvSpPr>
          <p:cNvPr id="14" name="Footer Placeholder 4"/>
          <p:cNvSpPr txBox="1">
            <a:spLocks/>
          </p:cNvSpPr>
          <p:nvPr/>
        </p:nvSpPr>
        <p:spPr>
          <a:xfrm>
            <a:off x="6849659" y="6506186"/>
            <a:ext cx="2742191" cy="20291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kern="1200">
                <a:solidFill>
                  <a:schemeClr val="tx1">
                    <a:lumMod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rgbClr val="898D8D"/>
                </a:solidFill>
              </a:rPr>
              <a:t>Affiliated with  •  </a:t>
            </a:r>
            <a:r>
              <a:rPr lang="en-US" sz="1200" dirty="0" err="1">
                <a:solidFill>
                  <a:srgbClr val="898D8D"/>
                </a:solidFill>
              </a:rPr>
              <a:t>Affilié</a:t>
            </a:r>
            <a:r>
              <a:rPr lang="en-US" sz="1200" dirty="0">
                <a:solidFill>
                  <a:srgbClr val="898D8D"/>
                </a:solidFill>
              </a:rPr>
              <a:t> </a:t>
            </a:r>
            <a:r>
              <a:rPr lang="en-US" sz="1200" dirty="0" err="1">
                <a:solidFill>
                  <a:srgbClr val="898D8D"/>
                </a:solidFill>
              </a:rPr>
              <a:t>à</a:t>
            </a:r>
            <a:endParaRPr lang="en-US" sz="1200" dirty="0">
              <a:solidFill>
                <a:srgbClr val="898D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868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title and Log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63084" y="601189"/>
            <a:ext cx="10363200" cy="720000"/>
          </a:xfrm>
        </p:spPr>
        <p:txBody>
          <a:bodyPr bIns="36000" anchor="b" anchorCtr="0">
            <a:normAutofit/>
          </a:bodyPr>
          <a:lstStyle>
            <a:lvl1pPr algn="l">
              <a:defRPr sz="3200" b="1" cap="all">
                <a:solidFill>
                  <a:srgbClr val="0033A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963086" y="1321189"/>
            <a:ext cx="11228916" cy="0"/>
          </a:xfrm>
          <a:prstGeom prst="line">
            <a:avLst/>
          </a:prstGeom>
          <a:ln>
            <a:solidFill>
              <a:srgbClr val="ED8B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40801" y="6315654"/>
            <a:ext cx="944329" cy="488471"/>
          </a:xfrm>
        </p:spPr>
        <p:txBody>
          <a:bodyPr/>
          <a:lstStyle>
            <a:lvl1pPr>
              <a:defRPr>
                <a:solidFill>
                  <a:srgbClr val="0033A0"/>
                </a:solidFill>
              </a:defRPr>
            </a:lvl1pPr>
          </a:lstStyle>
          <a:p>
            <a:fld id="{3C12C2E4-1520-5B4F-9D6F-88D7152C694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053" y="6356453"/>
            <a:ext cx="1174668" cy="314183"/>
          </a:xfrm>
          <a:prstGeom prst="rect">
            <a:avLst/>
          </a:prstGeom>
        </p:spPr>
      </p:pic>
      <p:sp>
        <p:nvSpPr>
          <p:cNvPr id="12" name="Footer Placeholder 4"/>
          <p:cNvSpPr txBox="1">
            <a:spLocks/>
          </p:cNvSpPr>
          <p:nvPr/>
        </p:nvSpPr>
        <p:spPr>
          <a:xfrm>
            <a:off x="6849659" y="6506186"/>
            <a:ext cx="2742191" cy="20291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kern="1200">
                <a:solidFill>
                  <a:schemeClr val="tx1">
                    <a:lumMod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rgbClr val="898D8D"/>
                </a:solidFill>
              </a:rPr>
              <a:t>Affiliated with  •  </a:t>
            </a:r>
            <a:r>
              <a:rPr lang="en-US" sz="1200" dirty="0" err="1">
                <a:solidFill>
                  <a:srgbClr val="898D8D"/>
                </a:solidFill>
              </a:rPr>
              <a:t>Affilié</a:t>
            </a:r>
            <a:r>
              <a:rPr lang="en-US" sz="1200" dirty="0">
                <a:solidFill>
                  <a:srgbClr val="898D8D"/>
                </a:solidFill>
              </a:rPr>
              <a:t> </a:t>
            </a:r>
            <a:r>
              <a:rPr lang="en-US" sz="1200" dirty="0" err="1">
                <a:solidFill>
                  <a:srgbClr val="898D8D"/>
                </a:solidFill>
              </a:rPr>
              <a:t>à</a:t>
            </a:r>
            <a:endParaRPr lang="en-US" sz="1200" dirty="0">
              <a:solidFill>
                <a:srgbClr val="898D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843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Log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332" y="6499805"/>
            <a:ext cx="1174668" cy="314183"/>
          </a:xfrm>
          <a:prstGeom prst="rect">
            <a:avLst/>
          </a:prstGeom>
        </p:spPr>
      </p:pic>
      <p:sp>
        <p:nvSpPr>
          <p:cNvPr id="8" name="Footer Placeholder 4"/>
          <p:cNvSpPr txBox="1">
            <a:spLocks/>
          </p:cNvSpPr>
          <p:nvPr/>
        </p:nvSpPr>
        <p:spPr>
          <a:xfrm>
            <a:off x="9297748" y="6611077"/>
            <a:ext cx="1637379" cy="20291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kern="1200">
                <a:solidFill>
                  <a:schemeClr val="tx1">
                    <a:lumMod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rgbClr val="898D8D"/>
                </a:solidFill>
              </a:rPr>
              <a:t>Affiliated with  •  </a:t>
            </a:r>
            <a:r>
              <a:rPr lang="en-US" sz="1200" dirty="0" err="1">
                <a:solidFill>
                  <a:srgbClr val="898D8D"/>
                </a:solidFill>
              </a:rPr>
              <a:t>Affilié</a:t>
            </a:r>
            <a:r>
              <a:rPr lang="en-US" sz="1200" dirty="0">
                <a:solidFill>
                  <a:srgbClr val="898D8D"/>
                </a:solidFill>
              </a:rPr>
              <a:t> </a:t>
            </a:r>
            <a:r>
              <a:rPr lang="en-US" sz="1200" dirty="0" err="1">
                <a:solidFill>
                  <a:srgbClr val="898D8D"/>
                </a:solidFill>
              </a:rPr>
              <a:t>à</a:t>
            </a:r>
            <a:endParaRPr lang="en-US" sz="1200" dirty="0">
              <a:solidFill>
                <a:srgbClr val="898D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909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800" y="1139613"/>
            <a:ext cx="3326544" cy="8987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08000" y="550800"/>
            <a:ext cx="7160155" cy="4517080"/>
          </a:xfrm>
          <a:prstGeom prst="rect">
            <a:avLst/>
          </a:prstGeom>
        </p:spPr>
        <p:txBody>
          <a:bodyPr vert="horz" lIns="0" tIns="4572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0801" y="6315654"/>
            <a:ext cx="944329" cy="488471"/>
          </a:xfrm>
          <a:prstGeom prst="rect">
            <a:avLst/>
          </a:prstGeom>
        </p:spPr>
        <p:txBody>
          <a:bodyPr vert="horz" lIns="91440" tIns="46800" rIns="91440" bIns="45720" rtlCol="0" anchor="ctr"/>
          <a:lstStyle>
            <a:lvl1pPr algn="r">
              <a:defRPr sz="1600" b="1" i="0">
                <a:solidFill>
                  <a:srgbClr val="0033A0"/>
                </a:solidFill>
                <a:latin typeface="Arial"/>
                <a:cs typeface="Arial"/>
              </a:defRPr>
            </a:lvl1pPr>
          </a:lstStyle>
          <a:p>
            <a:fld id="{3C12C2E4-1520-5B4F-9D6F-88D7152C6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91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609585" rtl="0" eaLnBrk="1" latinLnBrk="0" hangingPunct="1">
        <a:lnSpc>
          <a:spcPct val="80000"/>
        </a:lnSpc>
        <a:spcBef>
          <a:spcPct val="0"/>
        </a:spcBef>
        <a:buNone/>
        <a:defRPr sz="3200" b="1" i="0" kern="1200" cap="all" spc="-133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83990" indent="-383990" algn="l" defTabSz="609585" rtl="0" eaLnBrk="1" latinLnBrk="0" hangingPunct="1">
        <a:spcBef>
          <a:spcPts val="0"/>
        </a:spcBef>
        <a:spcAft>
          <a:spcPts val="1600"/>
        </a:spcAft>
        <a:buClr>
          <a:srgbClr val="0033A0"/>
        </a:buClr>
        <a:buSzPct val="70000"/>
        <a:buFont typeface="Lucida Grande"/>
        <a:buChar char="▶"/>
        <a:defRPr sz="3200" b="0" i="0" kern="1200" spc="0">
          <a:solidFill>
            <a:schemeClr val="tx1"/>
          </a:solidFill>
          <a:latin typeface="Arial"/>
          <a:ea typeface="+mn-ea"/>
          <a:cs typeface="Arial"/>
        </a:defRPr>
      </a:lvl1pPr>
      <a:lvl2pPr marL="719649" indent="-287993" algn="l" defTabSz="609585" rtl="0" eaLnBrk="1" latinLnBrk="0" hangingPunct="1">
        <a:spcBef>
          <a:spcPts val="0"/>
        </a:spcBef>
        <a:spcAft>
          <a:spcPts val="1600"/>
        </a:spcAft>
        <a:buClr>
          <a:srgbClr val="00B2A9"/>
        </a:buClr>
        <a:buSzPct val="100000"/>
        <a:buFont typeface="Arial"/>
        <a:buChar char="•"/>
        <a:defRPr sz="2667" b="0" i="0" kern="1200">
          <a:solidFill>
            <a:schemeClr val="tx1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ts val="0"/>
        </a:spcBef>
        <a:spcAft>
          <a:spcPts val="1600"/>
        </a:spcAft>
        <a:buClr>
          <a:schemeClr val="tx2">
            <a:lumMod val="40000"/>
            <a:lumOff val="60000"/>
          </a:schemeClr>
        </a:buClr>
        <a:buFont typeface="Lucida Grande"/>
        <a:buChar char="-"/>
        <a:defRPr sz="1867" b="0" i="0" kern="1200">
          <a:solidFill>
            <a:schemeClr val="tx1"/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ts val="0"/>
        </a:spcBef>
        <a:spcAft>
          <a:spcPts val="1600"/>
        </a:spcAft>
        <a:buClrTx/>
        <a:buSzPct val="133000"/>
        <a:buFont typeface="Wingdings" charset="2"/>
        <a:buChar char="§"/>
        <a:defRPr sz="1600" b="0" i="0" kern="1200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ts val="0"/>
        </a:spcBef>
        <a:spcAft>
          <a:spcPts val="1600"/>
        </a:spcAft>
        <a:buClr>
          <a:schemeClr val="bg1">
            <a:lumMod val="75000"/>
          </a:schemeClr>
        </a:buClr>
        <a:buSzPct val="75000"/>
        <a:buFont typeface="Wingdings" charset="2"/>
        <a:buChar char="u"/>
        <a:defRPr sz="1333" b="0" i="0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tiff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4.svg"/><Relationship Id="rId7" Type="http://schemas.openxmlformats.org/officeDocument/2006/relationships/image" Target="../media/image1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A2238458-2CDC-EA49-8A29-5D983F5E7F14}"/>
              </a:ext>
            </a:extLst>
          </p:cNvPr>
          <p:cNvSpPr txBox="1">
            <a:spLocks/>
          </p:cNvSpPr>
          <p:nvPr/>
        </p:nvSpPr>
        <p:spPr>
          <a:xfrm>
            <a:off x="-3634" y="453592"/>
            <a:ext cx="9020633" cy="453373"/>
          </a:xfrm>
          <a:prstGeom prst="rect">
            <a:avLst/>
          </a:prstGeom>
        </p:spPr>
        <p:txBody>
          <a:bodyPr>
            <a:noAutofit/>
          </a:bodyPr>
          <a:lstStyle>
            <a:lvl1pPr marL="383990" indent="-383990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>
                <a:srgbClr val="0033A0"/>
              </a:buClr>
              <a:buSzPct val="70000"/>
              <a:buFont typeface="Lucida Grande"/>
              <a:buChar char="▶"/>
              <a:defRPr sz="3200" b="0" i="0" kern="1200" spc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19649" indent="-287993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>
                <a:srgbClr val="00B2A9"/>
              </a:buClr>
              <a:buSzPct val="100000"/>
              <a:buFont typeface="Arial"/>
              <a:buChar char="•"/>
              <a:defRPr sz="2667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523962" indent="-304792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>
                <a:schemeClr val="tx2">
                  <a:lumMod val="40000"/>
                  <a:lumOff val="60000"/>
                </a:schemeClr>
              </a:buClr>
              <a:buFont typeface="Lucida Grande"/>
              <a:buChar char="-"/>
              <a:defRPr sz="1867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2133547" indent="-304792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Tx/>
              <a:buSzPct val="133000"/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743131" indent="-304792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>
                <a:schemeClr val="bg1">
                  <a:lumMod val="75000"/>
                </a:schemeClr>
              </a:buClr>
              <a:buSzPct val="75000"/>
              <a:buFont typeface="Wingdings" charset="2"/>
              <a:buChar char="u"/>
              <a:defRPr sz="1333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Does the EMT modulate cancer cell and immune cell cross-talk?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5EBB59-18B7-1144-8C37-5DE51070E14C}"/>
              </a:ext>
            </a:extLst>
          </p:cNvPr>
          <p:cNvSpPr txBox="1"/>
          <p:nvPr/>
        </p:nvSpPr>
        <p:spPr>
          <a:xfrm>
            <a:off x="-29034" y="6550223"/>
            <a:ext cx="5141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Eddy Yakubovich, David P. Cook, Barbara C. </a:t>
            </a:r>
            <a:r>
              <a:rPr lang="en-US" sz="1400" b="1" dirty="0" err="1"/>
              <a:t>Vanderhyden</a:t>
            </a:r>
            <a:endParaRPr lang="en-US" sz="14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C632079-8452-C914-3135-DBBC61390207}"/>
              </a:ext>
            </a:extLst>
          </p:cNvPr>
          <p:cNvSpPr/>
          <p:nvPr/>
        </p:nvSpPr>
        <p:spPr>
          <a:xfrm>
            <a:off x="10971748" y="-1"/>
            <a:ext cx="1220252" cy="118466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67A69E7-94A5-3BF3-9795-3A192C3F0DF1}"/>
              </a:ext>
            </a:extLst>
          </p:cNvPr>
          <p:cNvSpPr txBox="1"/>
          <p:nvPr/>
        </p:nvSpPr>
        <p:spPr>
          <a:xfrm>
            <a:off x="10971748" y="260634"/>
            <a:ext cx="1272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8030A"/>
                </a:solidFill>
              </a:rPr>
              <a:t>Check out my poster!</a:t>
            </a:r>
          </a:p>
          <a:p>
            <a:r>
              <a:rPr lang="en-US" sz="1200" dirty="0">
                <a:solidFill>
                  <a:srgbClr val="08030A"/>
                </a:solidFill>
              </a:rPr>
              <a:t>POS1.SYM-2.3</a:t>
            </a:r>
            <a:endParaRPr lang="en-CA" sz="1200" dirty="0">
              <a:solidFill>
                <a:srgbClr val="08030A"/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72C75DF-730D-9F41-B322-2F106AE359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4" t="26008" r="56935" b="41031"/>
          <a:stretch/>
        </p:blipFill>
        <p:spPr>
          <a:xfrm>
            <a:off x="6787095" y="1825663"/>
            <a:ext cx="3065878" cy="1683815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7A92ACD3-B9E3-834B-A1F7-C75B14917905}"/>
              </a:ext>
            </a:extLst>
          </p:cNvPr>
          <p:cNvGrpSpPr/>
          <p:nvPr/>
        </p:nvGrpSpPr>
        <p:grpSpPr>
          <a:xfrm>
            <a:off x="2004913" y="1056312"/>
            <a:ext cx="4037742" cy="3325103"/>
            <a:chOff x="1632518" y="906965"/>
            <a:chExt cx="4037742" cy="332510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8F5685E-3792-5E4C-8E96-E776BA74CA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3962"/>
            <a:stretch/>
          </p:blipFill>
          <p:spPr>
            <a:xfrm rot="16200000">
              <a:off x="679403" y="1948783"/>
              <a:ext cx="3033215" cy="949579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452FF84-AD27-8659-55BD-2011014E6F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088" t="7494" r="23576" b="27654"/>
            <a:stretch/>
          </p:blipFill>
          <p:spPr>
            <a:xfrm>
              <a:off x="2876259" y="906965"/>
              <a:ext cx="1397001" cy="28393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D6EBCD7-16D1-694B-84E7-07E184FB2799}"/>
                </a:ext>
              </a:extLst>
            </p:cNvPr>
            <p:cNvSpPr txBox="1"/>
            <p:nvPr/>
          </p:nvSpPr>
          <p:spPr>
            <a:xfrm>
              <a:off x="4273260" y="1103350"/>
              <a:ext cx="1397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8030A"/>
                  </a:solidFill>
                </a:rPr>
                <a:t>Desert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A485A5C-5761-0347-843B-1C1E46AEB31A}"/>
                </a:ext>
              </a:extLst>
            </p:cNvPr>
            <p:cNvSpPr txBox="1"/>
            <p:nvPr/>
          </p:nvSpPr>
          <p:spPr>
            <a:xfrm>
              <a:off x="4262105" y="2072247"/>
              <a:ext cx="11681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8030A"/>
                  </a:solidFill>
                </a:rPr>
                <a:t>Excluded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9DEA80E-6721-5746-83AF-40C2B4C08E9A}"/>
                </a:ext>
              </a:extLst>
            </p:cNvPr>
            <p:cNvSpPr txBox="1"/>
            <p:nvPr/>
          </p:nvSpPr>
          <p:spPr>
            <a:xfrm>
              <a:off x="4319102" y="3147676"/>
              <a:ext cx="11681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8030A"/>
                  </a:solidFill>
                </a:rPr>
                <a:t>Infiltrated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0D4E076-4964-634F-95CB-B4FBE8C13F38}"/>
                </a:ext>
              </a:extLst>
            </p:cNvPr>
            <p:cNvSpPr txBox="1"/>
            <p:nvPr/>
          </p:nvSpPr>
          <p:spPr>
            <a:xfrm>
              <a:off x="1632518" y="3893514"/>
              <a:ext cx="13719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van der </a:t>
              </a:r>
              <a:r>
                <a:rPr lang="en-US" sz="800" dirty="0" err="1"/>
                <a:t>Woude</a:t>
              </a:r>
              <a:r>
                <a:rPr lang="en-US" sz="800" dirty="0"/>
                <a:t> et al., (2017), </a:t>
              </a:r>
              <a:r>
                <a:rPr lang="en-US" sz="800" i="1" dirty="0"/>
                <a:t>Trends in Cancer</a:t>
              </a:r>
              <a:endParaRPr lang="en-US" sz="800" dirty="0"/>
            </a:p>
          </p:txBody>
        </p:sp>
      </p:grpSp>
      <p:sp>
        <p:nvSpPr>
          <p:cNvPr id="40" name="Right Brace 39">
            <a:extLst>
              <a:ext uri="{FF2B5EF4-FFF2-40B4-BE49-F238E27FC236}">
                <a16:creationId xmlns:a16="http://schemas.microsoft.com/office/drawing/2014/main" id="{9E80E175-9EB6-DE4E-9A2B-C8436F9C3E73}"/>
              </a:ext>
            </a:extLst>
          </p:cNvPr>
          <p:cNvSpPr/>
          <p:nvPr/>
        </p:nvSpPr>
        <p:spPr>
          <a:xfrm>
            <a:off x="5753817" y="1184663"/>
            <a:ext cx="846666" cy="2727756"/>
          </a:xfrm>
          <a:prstGeom prst="rightBrace">
            <a:avLst/>
          </a:prstGeom>
          <a:noFill/>
          <a:ln w="76200">
            <a:solidFill>
              <a:srgbClr val="0803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 descr="Chart, scatter chart&#10;&#10;Description automatically generated">
            <a:extLst>
              <a:ext uri="{FF2B5EF4-FFF2-40B4-BE49-F238E27FC236}">
                <a16:creationId xmlns:a16="http://schemas.microsoft.com/office/drawing/2014/main" id="{EAB86530-D0C3-814D-8DF8-84E0040FA4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14" r="12874" b="11353"/>
          <a:stretch/>
        </p:blipFill>
        <p:spPr>
          <a:xfrm flipH="1">
            <a:off x="5182622" y="4580080"/>
            <a:ext cx="3793875" cy="2274207"/>
          </a:xfrm>
          <a:prstGeom prst="rect">
            <a:avLst/>
          </a:prstGeom>
        </p:spPr>
      </p:pic>
      <p:pic>
        <p:nvPicPr>
          <p:cNvPr id="46" name="Picture 45" descr="Chart, scatter chart&#10;&#10;Description automatically generated">
            <a:extLst>
              <a:ext uri="{FF2B5EF4-FFF2-40B4-BE49-F238E27FC236}">
                <a16:creationId xmlns:a16="http://schemas.microsoft.com/office/drawing/2014/main" id="{3C0A042B-10B6-7F4A-9AAB-6F25833E80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590" t="29010" b="37251"/>
          <a:stretch/>
        </p:blipFill>
        <p:spPr>
          <a:xfrm>
            <a:off x="3999396" y="4580080"/>
            <a:ext cx="986013" cy="1799616"/>
          </a:xfrm>
          <a:prstGeom prst="rect">
            <a:avLst/>
          </a:prstGeom>
        </p:spPr>
      </p:pic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849FC53B-64C2-EE40-AB12-7DF80470D7D7}"/>
              </a:ext>
            </a:extLst>
          </p:cNvPr>
          <p:cNvSpPr txBox="1">
            <a:spLocks/>
          </p:cNvSpPr>
          <p:nvPr/>
        </p:nvSpPr>
        <p:spPr>
          <a:xfrm>
            <a:off x="2839" y="4552808"/>
            <a:ext cx="4061162" cy="1654281"/>
          </a:xfrm>
          <a:prstGeom prst="rect">
            <a:avLst/>
          </a:prstGeom>
        </p:spPr>
        <p:txBody>
          <a:bodyPr/>
          <a:lstStyle>
            <a:lvl1pPr marL="383990" indent="-383990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>
                <a:srgbClr val="0033A0"/>
              </a:buClr>
              <a:buSzPct val="70000"/>
              <a:buFont typeface="Lucida Grande"/>
              <a:buChar char="▶"/>
              <a:defRPr sz="3200" b="0" i="0" kern="1200" spc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19649" indent="-287993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>
                <a:srgbClr val="00B2A9"/>
              </a:buClr>
              <a:buSzPct val="100000"/>
              <a:buFont typeface="Arial"/>
              <a:buChar char="•"/>
              <a:defRPr sz="2667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523962" indent="-304792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>
                <a:schemeClr val="tx2">
                  <a:lumMod val="40000"/>
                  <a:lumOff val="60000"/>
                </a:schemeClr>
              </a:buClr>
              <a:buFont typeface="Lucida Grande"/>
              <a:buChar char="-"/>
              <a:defRPr sz="1867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2133547" indent="-304792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Tx/>
              <a:buSzPct val="133000"/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743131" indent="-304792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>
                <a:schemeClr val="bg1">
                  <a:lumMod val="75000"/>
                </a:schemeClr>
              </a:buClr>
              <a:buSzPct val="75000"/>
              <a:buFont typeface="Wingdings" charset="2"/>
              <a:buChar char="u"/>
              <a:defRPr sz="1333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00"/>
              </a:spcAft>
            </a:pPr>
            <a:r>
              <a:rPr lang="en-US" sz="1800" dirty="0">
                <a:solidFill>
                  <a:srgbClr val="08030A"/>
                </a:solidFill>
              </a:rPr>
              <a:t>Sequencing studies from our lab have shown an increase in many immunomodulatory factors following TGFB1 treatment of OVCA420 cell line.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BC0E71-6C91-4742-8891-5377D91959B5}"/>
              </a:ext>
            </a:extLst>
          </p:cNvPr>
          <p:cNvSpPr txBox="1"/>
          <p:nvPr/>
        </p:nvSpPr>
        <p:spPr>
          <a:xfrm>
            <a:off x="6625656" y="4309111"/>
            <a:ext cx="71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8030A"/>
                </a:solidFill>
              </a:rPr>
              <a:t>EMT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5600EB69-91DB-1441-9325-423CC617EA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642" t="9982" r="12267" b="16483"/>
          <a:stretch/>
        </p:blipFill>
        <p:spPr>
          <a:xfrm flipH="1">
            <a:off x="8948072" y="4678445"/>
            <a:ext cx="1699620" cy="958337"/>
          </a:xfrm>
          <a:prstGeom prst="rect">
            <a:avLst/>
          </a:prstGeom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id="{F0813FDE-9F96-D943-9065-D981A26A5011}"/>
              </a:ext>
            </a:extLst>
          </p:cNvPr>
          <p:cNvGrpSpPr/>
          <p:nvPr/>
        </p:nvGrpSpPr>
        <p:grpSpPr>
          <a:xfrm>
            <a:off x="4903200" y="5654090"/>
            <a:ext cx="1122443" cy="1105998"/>
            <a:chOff x="4804665" y="5717183"/>
            <a:chExt cx="1122443" cy="1105998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CF3CF192-FC52-764A-8BAC-B37D6528B1A4}"/>
                </a:ext>
              </a:extLst>
            </p:cNvPr>
            <p:cNvCxnSpPr>
              <a:cxnSpLocks/>
            </p:cNvCxnSpPr>
            <p:nvPr/>
          </p:nvCxnSpPr>
          <p:spPr>
            <a:xfrm>
              <a:off x="5112442" y="5717183"/>
              <a:ext cx="0" cy="833040"/>
            </a:xfrm>
            <a:prstGeom prst="line">
              <a:avLst/>
            </a:prstGeom>
            <a:ln w="38100">
              <a:solidFill>
                <a:srgbClr val="08030A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C0171A9-B8F7-9441-AD49-2043027F7B9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95508" y="6533289"/>
              <a:ext cx="831600" cy="1488"/>
            </a:xfrm>
            <a:prstGeom prst="line">
              <a:avLst/>
            </a:prstGeom>
            <a:ln w="38100">
              <a:solidFill>
                <a:srgbClr val="08030A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A0111EB-2C55-1444-87AC-003D360369B7}"/>
                </a:ext>
              </a:extLst>
            </p:cNvPr>
            <p:cNvSpPr txBox="1"/>
            <p:nvPr/>
          </p:nvSpPr>
          <p:spPr>
            <a:xfrm>
              <a:off x="5239475" y="6515404"/>
              <a:ext cx="5535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8030A"/>
                  </a:solidFill>
                </a:rPr>
                <a:t>PC1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3D234439-11F1-CC4C-B887-ADFE048AAE9D}"/>
                </a:ext>
              </a:extLst>
            </p:cNvPr>
            <p:cNvSpPr txBox="1"/>
            <p:nvPr/>
          </p:nvSpPr>
          <p:spPr>
            <a:xfrm rot="16200000">
              <a:off x="4681788" y="5948001"/>
              <a:ext cx="5535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8030A"/>
                  </a:solidFill>
                </a:rPr>
                <a:t>PC2</a:t>
              </a: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E05DFE0A-0F8D-6548-B10B-B05E790489C5}"/>
              </a:ext>
            </a:extLst>
          </p:cNvPr>
          <p:cNvSpPr txBox="1"/>
          <p:nvPr/>
        </p:nvSpPr>
        <p:spPr>
          <a:xfrm>
            <a:off x="9392204" y="4368144"/>
            <a:ext cx="804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8030A"/>
                </a:solidFill>
              </a:rPr>
              <a:t>IL32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D3328417-A1E8-1C49-BAAA-026AE8B6C25B}"/>
              </a:ext>
            </a:extLst>
          </p:cNvPr>
          <p:cNvCxnSpPr/>
          <p:nvPr/>
        </p:nvCxnSpPr>
        <p:spPr>
          <a:xfrm>
            <a:off x="5365993" y="4737474"/>
            <a:ext cx="3258023" cy="0"/>
          </a:xfrm>
          <a:prstGeom prst="straightConnector1">
            <a:avLst/>
          </a:prstGeom>
          <a:ln w="38100">
            <a:gradFill flip="none" rotWithShape="1">
              <a:gsLst>
                <a:gs pos="90000">
                  <a:srgbClr val="7030A0"/>
                </a:gs>
                <a:gs pos="37000">
                  <a:schemeClr val="accent3">
                    <a:lumMod val="60000"/>
                    <a:lumOff val="40000"/>
                  </a:schemeClr>
                </a:gs>
                <a:gs pos="62000">
                  <a:schemeClr val="bg2">
                    <a:lumMod val="60000"/>
                    <a:lumOff val="40000"/>
                  </a:schemeClr>
                </a:gs>
                <a:gs pos="0">
                  <a:srgbClr val="C00000"/>
                </a:gs>
              </a:gsLst>
              <a:path path="circle">
                <a:fillToRect l="100000" t="100000"/>
              </a:path>
              <a:tileRect r="-100000" b="-100000"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" name="Picture 80">
            <a:extLst>
              <a:ext uri="{FF2B5EF4-FFF2-40B4-BE49-F238E27FC236}">
                <a16:creationId xmlns:a16="http://schemas.microsoft.com/office/drawing/2014/main" id="{B5B0E0AE-F5F6-6945-B226-F968E6EECC1A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l="11062" t="12797" r="12095" b="16948"/>
          <a:stretch/>
        </p:blipFill>
        <p:spPr>
          <a:xfrm flipH="1">
            <a:off x="10492800" y="4644110"/>
            <a:ext cx="1699200" cy="957600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D932FDF4-4FD5-4544-9295-86876A6427B3}"/>
              </a:ext>
            </a:extLst>
          </p:cNvPr>
          <p:cNvSpPr txBox="1"/>
          <p:nvPr/>
        </p:nvSpPr>
        <p:spPr>
          <a:xfrm>
            <a:off x="10971748" y="4395416"/>
            <a:ext cx="804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8030A"/>
                </a:solidFill>
              </a:rPr>
              <a:t>CCL2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274AF784-110D-9043-969E-9A57094CE0C9}"/>
              </a:ext>
            </a:extLst>
          </p:cNvPr>
          <p:cNvPicPr>
            <a:picLocks/>
          </p:cNvPicPr>
          <p:nvPr/>
        </p:nvPicPr>
        <p:blipFill rotWithShape="1">
          <a:blip r:embed="rId7"/>
          <a:srcRect l="11019" t="13287" r="14159" b="17214"/>
          <a:stretch/>
        </p:blipFill>
        <p:spPr>
          <a:xfrm flipH="1">
            <a:off x="8885049" y="5896689"/>
            <a:ext cx="1699200" cy="957600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4F465E4F-B3A2-8E42-9837-D569D12DCE80}"/>
              </a:ext>
            </a:extLst>
          </p:cNvPr>
          <p:cNvSpPr txBox="1"/>
          <p:nvPr/>
        </p:nvSpPr>
        <p:spPr>
          <a:xfrm>
            <a:off x="9341042" y="5641265"/>
            <a:ext cx="906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8030A"/>
                </a:solidFill>
              </a:rPr>
              <a:t>CD274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EFBDAFEF-8374-534C-B33F-1E7E2DC25F43}"/>
              </a:ext>
            </a:extLst>
          </p:cNvPr>
          <p:cNvPicPr>
            <a:picLocks/>
          </p:cNvPicPr>
          <p:nvPr/>
        </p:nvPicPr>
        <p:blipFill rotWithShape="1">
          <a:blip r:embed="rId8"/>
          <a:srcRect l="11760" t="13378" r="13607" b="15518"/>
          <a:stretch/>
        </p:blipFill>
        <p:spPr>
          <a:xfrm flipH="1">
            <a:off x="10486325" y="5892206"/>
            <a:ext cx="1699200" cy="95760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3EB74C98-A2D2-554B-B3C9-AB01CC86F0FE}"/>
              </a:ext>
            </a:extLst>
          </p:cNvPr>
          <p:cNvSpPr txBox="1"/>
          <p:nvPr/>
        </p:nvSpPr>
        <p:spPr>
          <a:xfrm>
            <a:off x="11030809" y="5651162"/>
            <a:ext cx="745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8030A"/>
                </a:solidFill>
              </a:rPr>
              <a:t>TAP1</a:t>
            </a:r>
          </a:p>
        </p:txBody>
      </p:sp>
      <p:pic>
        <p:nvPicPr>
          <p:cNvPr id="1026" name="Picture 2" descr="Ottawa Hospital Research Institute">
            <a:extLst>
              <a:ext uri="{FF2B5EF4-FFF2-40B4-BE49-F238E27FC236}">
                <a16:creationId xmlns:a16="http://schemas.microsoft.com/office/drawing/2014/main" id="{311FBC91-9764-98A7-BC22-8998C07384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26"/>
          <a:stretch/>
        </p:blipFill>
        <p:spPr bwMode="auto">
          <a:xfrm>
            <a:off x="10760750" y="1234115"/>
            <a:ext cx="1438754" cy="59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wnload logos | Brand | University of Ottawa">
            <a:extLst>
              <a:ext uri="{FF2B5EF4-FFF2-40B4-BE49-F238E27FC236}">
                <a16:creationId xmlns:a16="http://schemas.microsoft.com/office/drawing/2014/main" id="{026C3B48-0EE2-3D5C-FFD5-6FA86F74CF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5" t="15298" r="19896" b="15020"/>
          <a:stretch/>
        </p:blipFill>
        <p:spPr bwMode="auto">
          <a:xfrm>
            <a:off x="11342400" y="1802623"/>
            <a:ext cx="804333" cy="70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Natural Sciences and Engineering Research Council - Wikipedia">
            <a:extLst>
              <a:ext uri="{FF2B5EF4-FFF2-40B4-BE49-F238E27FC236}">
                <a16:creationId xmlns:a16="http://schemas.microsoft.com/office/drawing/2014/main" id="{0150D7B9-98CF-67DE-AB58-8184CCBA0D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8169" r="5852" b="8339"/>
          <a:stretch/>
        </p:blipFill>
        <p:spPr bwMode="auto">
          <a:xfrm>
            <a:off x="10955773" y="2550409"/>
            <a:ext cx="1229752" cy="49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95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8" grpId="0"/>
      <p:bldP spid="69" grpId="0"/>
      <p:bldP spid="79" grpId="0"/>
      <p:bldP spid="82" grpId="0"/>
      <p:bldP spid="84" grpId="0"/>
      <p:bldP spid="8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A2238458-2CDC-EA49-8A29-5D983F5E7F14}"/>
              </a:ext>
            </a:extLst>
          </p:cNvPr>
          <p:cNvSpPr txBox="1">
            <a:spLocks/>
          </p:cNvSpPr>
          <p:nvPr/>
        </p:nvSpPr>
        <p:spPr>
          <a:xfrm>
            <a:off x="140892" y="432552"/>
            <a:ext cx="10228790" cy="511121"/>
          </a:xfrm>
          <a:prstGeom prst="rect">
            <a:avLst/>
          </a:prstGeom>
        </p:spPr>
        <p:txBody>
          <a:bodyPr>
            <a:noAutofit/>
          </a:bodyPr>
          <a:lstStyle>
            <a:lvl1pPr marL="383990" indent="-383990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>
                <a:srgbClr val="0033A0"/>
              </a:buClr>
              <a:buSzPct val="70000"/>
              <a:buFont typeface="Lucida Grande"/>
              <a:buChar char="▶"/>
              <a:defRPr sz="3200" b="0" i="0" kern="1200" spc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19649" indent="-287993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>
                <a:srgbClr val="00B2A9"/>
              </a:buClr>
              <a:buSzPct val="100000"/>
              <a:buFont typeface="Arial"/>
              <a:buChar char="•"/>
              <a:defRPr sz="2667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523962" indent="-304792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>
                <a:schemeClr val="tx2">
                  <a:lumMod val="40000"/>
                  <a:lumOff val="60000"/>
                </a:schemeClr>
              </a:buClr>
              <a:buFont typeface="Lucida Grande"/>
              <a:buChar char="-"/>
              <a:defRPr sz="1867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2133547" indent="-304792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Tx/>
              <a:buSzPct val="133000"/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743131" indent="-304792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>
                <a:schemeClr val="bg1">
                  <a:lumMod val="75000"/>
                </a:schemeClr>
              </a:buClr>
              <a:buSzPct val="75000"/>
              <a:buFont typeface="Wingdings" charset="2"/>
              <a:buChar char="u"/>
              <a:defRPr sz="1333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Single cell RNA-seq data confirm greater diversity of cell populations in infiltrated tumors</a:t>
            </a:r>
          </a:p>
        </p:txBody>
      </p:sp>
      <p:pic>
        <p:nvPicPr>
          <p:cNvPr id="31" name="Picture 30" descr="Map&#10;&#10;Description automatically generated">
            <a:extLst>
              <a:ext uri="{FF2B5EF4-FFF2-40B4-BE49-F238E27FC236}">
                <a16:creationId xmlns:a16="http://schemas.microsoft.com/office/drawing/2014/main" id="{4E5C8E9B-B5AE-7A46-3DEF-1B8E80EDA7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7" t="4231" r="23715" b="10684"/>
          <a:stretch/>
        </p:blipFill>
        <p:spPr>
          <a:xfrm>
            <a:off x="721305" y="770427"/>
            <a:ext cx="4187051" cy="3304685"/>
          </a:xfrm>
          <a:prstGeom prst="rect">
            <a:avLst/>
          </a:prstGeom>
        </p:spPr>
      </p:pic>
      <p:sp>
        <p:nvSpPr>
          <p:cNvPr id="44" name="Subtitle 2">
            <a:extLst>
              <a:ext uri="{FF2B5EF4-FFF2-40B4-BE49-F238E27FC236}">
                <a16:creationId xmlns:a16="http://schemas.microsoft.com/office/drawing/2014/main" id="{70007BC0-783B-D888-01B8-25C70A4041C2}"/>
              </a:ext>
            </a:extLst>
          </p:cNvPr>
          <p:cNvSpPr txBox="1">
            <a:spLocks/>
          </p:cNvSpPr>
          <p:nvPr/>
        </p:nvSpPr>
        <p:spPr>
          <a:xfrm>
            <a:off x="140892" y="4981108"/>
            <a:ext cx="6234544" cy="41102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83990" indent="-383990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>
                <a:srgbClr val="0033A0"/>
              </a:buClr>
              <a:buSzPct val="70000"/>
              <a:buFont typeface="Lucida Grande"/>
              <a:buChar char="▶"/>
              <a:defRPr sz="3200" b="0" i="0" kern="1200" spc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19649" indent="-287993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>
                <a:srgbClr val="00B2A9"/>
              </a:buClr>
              <a:buSzPct val="100000"/>
              <a:buFont typeface="Arial"/>
              <a:buChar char="•"/>
              <a:defRPr sz="2667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523962" indent="-304792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>
                <a:schemeClr val="tx2">
                  <a:lumMod val="40000"/>
                  <a:lumOff val="60000"/>
                </a:schemeClr>
              </a:buClr>
              <a:buFont typeface="Lucida Grande"/>
              <a:buChar char="-"/>
              <a:defRPr sz="1867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2133547" indent="-304792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Tx/>
              <a:buSzPct val="133000"/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743131" indent="-304792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>
                <a:schemeClr val="bg1">
                  <a:lumMod val="75000"/>
                </a:schemeClr>
              </a:buClr>
              <a:buSzPct val="75000"/>
              <a:buFont typeface="Wingdings" charset="2"/>
              <a:buChar char="u"/>
              <a:defRPr sz="1333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‘Infiltrated’ cancer cells have higher EMT scores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2F68AA3E-7BB2-7D5C-4332-DA6E048FD111}"/>
              </a:ext>
            </a:extLst>
          </p:cNvPr>
          <p:cNvSpPr txBox="1">
            <a:spLocks/>
          </p:cNvSpPr>
          <p:nvPr/>
        </p:nvSpPr>
        <p:spPr>
          <a:xfrm>
            <a:off x="5635069" y="3042539"/>
            <a:ext cx="6300769" cy="816129"/>
          </a:xfrm>
          <a:prstGeom prst="rect">
            <a:avLst/>
          </a:prstGeom>
        </p:spPr>
        <p:txBody>
          <a:bodyPr/>
          <a:lstStyle>
            <a:lvl1pPr marL="383990" indent="-383990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>
                <a:srgbClr val="0033A0"/>
              </a:buClr>
              <a:buSzPct val="70000"/>
              <a:buFont typeface="Lucida Grande"/>
              <a:buChar char="▶"/>
              <a:defRPr sz="3200" b="0" i="0" kern="1200" spc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19649" indent="-287993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>
                <a:srgbClr val="00B2A9"/>
              </a:buClr>
              <a:buSzPct val="100000"/>
              <a:buFont typeface="Arial"/>
              <a:buChar char="•"/>
              <a:defRPr sz="2667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523962" indent="-304792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>
                <a:schemeClr val="tx2">
                  <a:lumMod val="40000"/>
                  <a:lumOff val="60000"/>
                </a:schemeClr>
              </a:buClr>
              <a:buFont typeface="Lucida Grande"/>
              <a:buChar char="-"/>
              <a:defRPr sz="1867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2133547" indent="-304792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Tx/>
              <a:buSzPct val="133000"/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743131" indent="-304792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>
                <a:schemeClr val="bg1">
                  <a:lumMod val="75000"/>
                </a:schemeClr>
              </a:buClr>
              <a:buSzPct val="75000"/>
              <a:buFont typeface="Wingdings" charset="2"/>
              <a:buChar char="u"/>
              <a:defRPr sz="1333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00"/>
              </a:spcAft>
            </a:pPr>
            <a:r>
              <a:rPr lang="en-US" sz="1800" dirty="0">
                <a:solidFill>
                  <a:srgbClr val="08030A"/>
                </a:solidFill>
              </a:rPr>
              <a:t>16 unique </a:t>
            </a:r>
            <a:r>
              <a:rPr lang="en-US" sz="1800" dirty="0" err="1">
                <a:solidFill>
                  <a:srgbClr val="08030A"/>
                </a:solidFill>
              </a:rPr>
              <a:t>scRNA</a:t>
            </a:r>
            <a:r>
              <a:rPr lang="en-US" sz="1800" dirty="0">
                <a:solidFill>
                  <a:srgbClr val="08030A"/>
                </a:solidFill>
              </a:rPr>
              <a:t>-Seq samples of primary HGSOC.</a:t>
            </a:r>
          </a:p>
          <a:p>
            <a:pPr>
              <a:spcAft>
                <a:spcPts val="400"/>
              </a:spcAft>
            </a:pPr>
            <a:r>
              <a:rPr lang="en-US" sz="1800" dirty="0">
                <a:solidFill>
                  <a:srgbClr val="08030A"/>
                </a:solidFill>
              </a:rPr>
              <a:t>Pathologist-confirmed immune phenotype by histology.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A5EDE2D1-7BE6-EF88-FE0B-4B3EE3D1469F}"/>
              </a:ext>
            </a:extLst>
          </p:cNvPr>
          <p:cNvSpPr txBox="1">
            <a:spLocks/>
          </p:cNvSpPr>
          <p:nvPr/>
        </p:nvSpPr>
        <p:spPr>
          <a:xfrm>
            <a:off x="44671" y="5516621"/>
            <a:ext cx="5974373" cy="899927"/>
          </a:xfrm>
          <a:prstGeom prst="rect">
            <a:avLst/>
          </a:prstGeom>
        </p:spPr>
        <p:txBody>
          <a:bodyPr/>
          <a:lstStyle>
            <a:lvl1pPr marL="383990" indent="-383990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>
                <a:srgbClr val="0033A0"/>
              </a:buClr>
              <a:buSzPct val="70000"/>
              <a:buFont typeface="Lucida Grande"/>
              <a:buChar char="▶"/>
              <a:defRPr sz="3200" b="0" i="0" kern="1200" spc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19649" indent="-287993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>
                <a:srgbClr val="00B2A9"/>
              </a:buClr>
              <a:buSzPct val="100000"/>
              <a:buFont typeface="Arial"/>
              <a:buChar char="•"/>
              <a:defRPr sz="2667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523962" indent="-304792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>
                <a:schemeClr val="tx2">
                  <a:lumMod val="40000"/>
                  <a:lumOff val="60000"/>
                </a:schemeClr>
              </a:buClr>
              <a:buFont typeface="Lucida Grande"/>
              <a:buChar char="-"/>
              <a:defRPr sz="1867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2133547" indent="-304792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Tx/>
              <a:buSzPct val="133000"/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743131" indent="-304792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>
                <a:schemeClr val="bg1">
                  <a:lumMod val="75000"/>
                </a:schemeClr>
              </a:buClr>
              <a:buSzPct val="75000"/>
              <a:buFont typeface="Wingdings" charset="2"/>
              <a:buChar char="u"/>
              <a:defRPr sz="1333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00"/>
              </a:spcAft>
            </a:pPr>
            <a:r>
              <a:rPr lang="en-US" sz="1800" dirty="0">
                <a:solidFill>
                  <a:srgbClr val="08030A"/>
                </a:solidFill>
              </a:rPr>
              <a:t>EMT scoring using a novel cancer EMT gene set module reveals that cancer cells from the infiltrated phenotypes are most progressed on the EMT axis.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F03D0EF-9B60-CBA6-2541-DE282C43A8CF}"/>
              </a:ext>
            </a:extLst>
          </p:cNvPr>
          <p:cNvSpPr/>
          <p:nvPr/>
        </p:nvSpPr>
        <p:spPr>
          <a:xfrm>
            <a:off x="11038114" y="-1"/>
            <a:ext cx="1153886" cy="112815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4D894C9-9C19-ACDD-63B8-DCC34B22B041}"/>
              </a:ext>
            </a:extLst>
          </p:cNvPr>
          <p:cNvSpPr txBox="1"/>
          <p:nvPr/>
        </p:nvSpPr>
        <p:spPr>
          <a:xfrm>
            <a:off x="11038114" y="230420"/>
            <a:ext cx="1272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8030A"/>
                </a:solidFill>
              </a:rPr>
              <a:t>Check out my poster!</a:t>
            </a:r>
          </a:p>
          <a:p>
            <a:r>
              <a:rPr lang="en-US" sz="1200" dirty="0">
                <a:solidFill>
                  <a:srgbClr val="08030A"/>
                </a:solidFill>
              </a:rPr>
              <a:t>POS1.SYM-2.3</a:t>
            </a:r>
            <a:endParaRPr lang="en-CA" sz="1200" dirty="0">
              <a:solidFill>
                <a:srgbClr val="08030A"/>
              </a:solidFill>
            </a:endParaRPr>
          </a:p>
        </p:txBody>
      </p:sp>
      <p:pic>
        <p:nvPicPr>
          <p:cNvPr id="8" name="Picture 7" descr="Chart, bar chart&#10;&#10;Description automatically generated">
            <a:extLst>
              <a:ext uri="{FF2B5EF4-FFF2-40B4-BE49-F238E27FC236}">
                <a16:creationId xmlns:a16="http://schemas.microsoft.com/office/drawing/2014/main" id="{E37ECB8E-15FA-9FB6-6ECC-A92CD4D3F9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755"/>
          <a:stretch/>
        </p:blipFill>
        <p:spPr>
          <a:xfrm>
            <a:off x="5960117" y="1671478"/>
            <a:ext cx="4710996" cy="1228705"/>
          </a:xfrm>
          <a:prstGeom prst="rect">
            <a:avLst/>
          </a:prstGeom>
        </p:spPr>
      </p:pic>
      <p:pic>
        <p:nvPicPr>
          <p:cNvPr id="18" name="Picture 17" descr="Chart, bar chart&#10;&#10;Description automatically generated">
            <a:extLst>
              <a:ext uri="{FF2B5EF4-FFF2-40B4-BE49-F238E27FC236}">
                <a16:creationId xmlns:a16="http://schemas.microsoft.com/office/drawing/2014/main" id="{4A7AE5A6-198A-2868-6BEE-36559264FD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72" t="-170" r="8857" b="80543"/>
          <a:stretch/>
        </p:blipFill>
        <p:spPr>
          <a:xfrm>
            <a:off x="3109402" y="876752"/>
            <a:ext cx="6533568" cy="581756"/>
          </a:xfrm>
          <a:prstGeom prst="rect">
            <a:avLst/>
          </a:prstGeom>
        </p:spPr>
      </p:pic>
      <p:pic>
        <p:nvPicPr>
          <p:cNvPr id="14" name="Picture 13" descr="Histogram&#10;&#10;Description automatically generated">
            <a:extLst>
              <a:ext uri="{FF2B5EF4-FFF2-40B4-BE49-F238E27FC236}">
                <a16:creationId xmlns:a16="http://schemas.microsoft.com/office/drawing/2014/main" id="{910B746B-EEAE-C3E1-F0B7-2CE0F461F4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03" r="-479"/>
          <a:stretch/>
        </p:blipFill>
        <p:spPr>
          <a:xfrm>
            <a:off x="6502188" y="4377447"/>
            <a:ext cx="5294617" cy="242939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824F665-BD61-67F4-28CA-68779C4F9D1A}"/>
              </a:ext>
            </a:extLst>
          </p:cNvPr>
          <p:cNvGrpSpPr/>
          <p:nvPr/>
        </p:nvGrpSpPr>
        <p:grpSpPr>
          <a:xfrm>
            <a:off x="277208" y="3102436"/>
            <a:ext cx="1307011" cy="1399349"/>
            <a:chOff x="4879301" y="5717183"/>
            <a:chExt cx="1047807" cy="1023285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CEB34FF-B586-7032-D8F0-4E99BCDF9B9F}"/>
                </a:ext>
              </a:extLst>
            </p:cNvPr>
            <p:cNvCxnSpPr>
              <a:cxnSpLocks/>
            </p:cNvCxnSpPr>
            <p:nvPr/>
          </p:nvCxnSpPr>
          <p:spPr>
            <a:xfrm>
              <a:off x="5112442" y="5717183"/>
              <a:ext cx="0" cy="833040"/>
            </a:xfrm>
            <a:prstGeom prst="line">
              <a:avLst/>
            </a:prstGeom>
            <a:ln w="38100">
              <a:solidFill>
                <a:srgbClr val="08030A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DDAAA2A-F2CF-6E13-3E49-6BB9D74BD6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95508" y="6533289"/>
              <a:ext cx="831600" cy="1488"/>
            </a:xfrm>
            <a:prstGeom prst="line">
              <a:avLst/>
            </a:prstGeom>
            <a:ln w="38100">
              <a:solidFill>
                <a:srgbClr val="08030A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D1F33DF-9DCF-BAD9-9685-CB3E6EFBD4B8}"/>
                </a:ext>
              </a:extLst>
            </p:cNvPr>
            <p:cNvSpPr txBox="1"/>
            <p:nvPr/>
          </p:nvSpPr>
          <p:spPr>
            <a:xfrm>
              <a:off x="5172198" y="6515404"/>
              <a:ext cx="695154" cy="225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8030A"/>
                  </a:solidFill>
                </a:rPr>
                <a:t>UMAP1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D8CEA66-AC59-EE71-C908-5B53B9438819}"/>
                </a:ext>
              </a:extLst>
            </p:cNvPr>
            <p:cNvSpPr txBox="1"/>
            <p:nvPr/>
          </p:nvSpPr>
          <p:spPr>
            <a:xfrm rot="16200000">
              <a:off x="4699841" y="5999523"/>
              <a:ext cx="605659" cy="246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8030A"/>
                  </a:solidFill>
                </a:rPr>
                <a:t>UMAP2</a:t>
              </a:r>
            </a:p>
          </p:txBody>
        </p:sp>
      </p:grp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5178D173-DB87-BB55-736F-0FF6BC7676C6}"/>
              </a:ext>
            </a:extLst>
          </p:cNvPr>
          <p:cNvSpPr txBox="1">
            <a:spLocks/>
          </p:cNvSpPr>
          <p:nvPr/>
        </p:nvSpPr>
        <p:spPr>
          <a:xfrm>
            <a:off x="5635068" y="3390222"/>
            <a:ext cx="5974373" cy="1092394"/>
          </a:xfrm>
          <a:prstGeom prst="rect">
            <a:avLst/>
          </a:prstGeom>
        </p:spPr>
        <p:txBody>
          <a:bodyPr/>
          <a:lstStyle>
            <a:lvl1pPr marL="383990" indent="-383990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>
                <a:srgbClr val="0033A0"/>
              </a:buClr>
              <a:buSzPct val="70000"/>
              <a:buFont typeface="Lucida Grande"/>
              <a:buChar char="▶"/>
              <a:defRPr sz="3200" b="0" i="0" kern="1200" spc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19649" indent="-287993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>
                <a:srgbClr val="00B2A9"/>
              </a:buClr>
              <a:buSzPct val="100000"/>
              <a:buFont typeface="Arial"/>
              <a:buChar char="•"/>
              <a:defRPr sz="2667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523962" indent="-304792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>
                <a:schemeClr val="tx2">
                  <a:lumMod val="40000"/>
                  <a:lumOff val="60000"/>
                </a:schemeClr>
              </a:buClr>
              <a:buFont typeface="Lucida Grande"/>
              <a:buChar char="-"/>
              <a:defRPr sz="1867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2133547" indent="-304792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Tx/>
              <a:buSzPct val="133000"/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743131" indent="-304792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>
                <a:schemeClr val="bg1">
                  <a:lumMod val="75000"/>
                </a:schemeClr>
              </a:buClr>
              <a:buSzPct val="75000"/>
              <a:buFont typeface="Wingdings" charset="2"/>
              <a:buChar char="u"/>
              <a:defRPr sz="1333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400"/>
              </a:spcAft>
              <a:buNone/>
            </a:pPr>
            <a:endParaRPr lang="en-US" sz="1800" dirty="0">
              <a:solidFill>
                <a:srgbClr val="08030A"/>
              </a:solidFill>
            </a:endParaRPr>
          </a:p>
          <a:p>
            <a:pPr>
              <a:spcAft>
                <a:spcPts val="400"/>
              </a:spcAft>
            </a:pPr>
            <a:r>
              <a:rPr lang="en-US" sz="1800" dirty="0">
                <a:solidFill>
                  <a:srgbClr val="08030A"/>
                </a:solidFill>
              </a:rPr>
              <a:t>Infiltrated tumors have the greatest diversity of cell populations, followed by excluded tumors. </a:t>
            </a:r>
          </a:p>
        </p:txBody>
      </p:sp>
    </p:spTree>
    <p:extLst>
      <p:ext uri="{BB962C8B-B14F-4D97-AF65-F5344CB8AC3E}">
        <p14:creationId xmlns:p14="http://schemas.microsoft.com/office/powerpoint/2010/main" val="211354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art, pie chart&#10;&#10;Description automatically generated">
            <a:extLst>
              <a:ext uri="{FF2B5EF4-FFF2-40B4-BE49-F238E27FC236}">
                <a16:creationId xmlns:a16="http://schemas.microsoft.com/office/drawing/2014/main" id="{8BAC101E-8F11-6342-52BA-F52E9A26A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4988" r="1768" b="3188"/>
          <a:stretch/>
        </p:blipFill>
        <p:spPr>
          <a:xfrm>
            <a:off x="19457" y="3903094"/>
            <a:ext cx="3031636" cy="2924079"/>
          </a:xfrm>
          <a:prstGeom prst="rect">
            <a:avLst/>
          </a:prstGeom>
        </p:spPr>
      </p:pic>
      <p:pic>
        <p:nvPicPr>
          <p:cNvPr id="14" name="Picture 13" descr="Chart, line chart&#10;&#10;Description automatically generated">
            <a:extLst>
              <a:ext uri="{FF2B5EF4-FFF2-40B4-BE49-F238E27FC236}">
                <a16:creationId xmlns:a16="http://schemas.microsoft.com/office/drawing/2014/main" id="{12F439F8-2EEF-46DA-A952-986EF67281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4"/>
          <a:stretch/>
        </p:blipFill>
        <p:spPr>
          <a:xfrm>
            <a:off x="3799724" y="5254018"/>
            <a:ext cx="3031636" cy="1573156"/>
          </a:xfrm>
          <a:prstGeom prst="rect">
            <a:avLst/>
          </a:prstGeom>
        </p:spPr>
      </p:pic>
      <p:pic>
        <p:nvPicPr>
          <p:cNvPr id="13" name="Picture 12" descr="Chart, scatter chart&#10;&#10;Description automatically generated">
            <a:extLst>
              <a:ext uri="{FF2B5EF4-FFF2-40B4-BE49-F238E27FC236}">
                <a16:creationId xmlns:a16="http://schemas.microsoft.com/office/drawing/2014/main" id="{B931F492-B860-7C41-68E7-2E501789E7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181" y="3426789"/>
            <a:ext cx="4860390" cy="1720944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63AE0F3-1160-8A23-8C76-D23F9FEB5133}"/>
              </a:ext>
            </a:extLst>
          </p:cNvPr>
          <p:cNvSpPr txBox="1">
            <a:spLocks/>
          </p:cNvSpPr>
          <p:nvPr/>
        </p:nvSpPr>
        <p:spPr>
          <a:xfrm>
            <a:off x="75308" y="936411"/>
            <a:ext cx="4570250" cy="2243617"/>
          </a:xfrm>
          <a:prstGeom prst="rect">
            <a:avLst/>
          </a:prstGeom>
        </p:spPr>
        <p:txBody>
          <a:bodyPr/>
          <a:lstStyle>
            <a:lvl1pPr marL="383990" indent="-383990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>
                <a:srgbClr val="0033A0"/>
              </a:buClr>
              <a:buSzPct val="70000"/>
              <a:buFont typeface="Lucida Grande"/>
              <a:buChar char="▶"/>
              <a:defRPr sz="3200" b="0" i="0" kern="1200" spc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19649" indent="-287993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>
                <a:srgbClr val="00B2A9"/>
              </a:buClr>
              <a:buSzPct val="100000"/>
              <a:buFont typeface="Arial"/>
              <a:buChar char="•"/>
              <a:defRPr sz="2667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523962" indent="-304792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>
                <a:schemeClr val="tx2">
                  <a:lumMod val="40000"/>
                  <a:lumOff val="60000"/>
                </a:schemeClr>
              </a:buClr>
              <a:buFont typeface="Lucida Grande"/>
              <a:buChar char="-"/>
              <a:defRPr sz="1867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2133547" indent="-304792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Tx/>
              <a:buSzPct val="133000"/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743131" indent="-304792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>
                <a:schemeClr val="bg1">
                  <a:lumMod val="75000"/>
                </a:schemeClr>
              </a:buClr>
              <a:buSzPct val="75000"/>
              <a:buFont typeface="Wingdings" charset="2"/>
              <a:buChar char="u"/>
              <a:defRPr sz="1333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00"/>
              </a:spcAft>
            </a:pPr>
            <a:r>
              <a:rPr lang="en-US" sz="1600" dirty="0">
                <a:solidFill>
                  <a:srgbClr val="08030A"/>
                </a:solidFill>
              </a:rPr>
              <a:t>Pathway analysis shows many immunomodulatory pathways active in the cancer cells of infiltrated tumors.</a:t>
            </a:r>
          </a:p>
          <a:p>
            <a:pPr>
              <a:spcAft>
                <a:spcPts val="400"/>
              </a:spcAft>
            </a:pPr>
            <a:endParaRPr lang="en-US" sz="1600" dirty="0">
              <a:solidFill>
                <a:srgbClr val="08030A"/>
              </a:solidFill>
            </a:endParaRPr>
          </a:p>
          <a:p>
            <a:pPr>
              <a:spcAft>
                <a:spcPts val="400"/>
              </a:spcAft>
            </a:pPr>
            <a:r>
              <a:rPr lang="en-US" sz="1600" dirty="0">
                <a:solidFill>
                  <a:srgbClr val="08030A"/>
                </a:solidFill>
              </a:rPr>
              <a:t>Highly upregulated pathways related to antigen presentation, cytokine/chemokine signaling, chemotaxis.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E4D98925-3E1A-1450-6112-1C93AB73FCC5}"/>
              </a:ext>
            </a:extLst>
          </p:cNvPr>
          <p:cNvSpPr txBox="1">
            <a:spLocks/>
          </p:cNvSpPr>
          <p:nvPr/>
        </p:nvSpPr>
        <p:spPr>
          <a:xfrm>
            <a:off x="-49758" y="3154709"/>
            <a:ext cx="8393229" cy="306667"/>
          </a:xfrm>
          <a:prstGeom prst="rect">
            <a:avLst/>
          </a:prstGeom>
        </p:spPr>
        <p:txBody>
          <a:bodyPr>
            <a:noAutofit/>
          </a:bodyPr>
          <a:lstStyle>
            <a:lvl1pPr marL="383990" indent="-383990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>
                <a:srgbClr val="0033A0"/>
              </a:buClr>
              <a:buSzPct val="70000"/>
              <a:buFont typeface="Lucida Grande"/>
              <a:buChar char="▶"/>
              <a:defRPr sz="3200" b="0" i="0" kern="1200" spc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19649" indent="-287993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>
                <a:srgbClr val="00B2A9"/>
              </a:buClr>
              <a:buSzPct val="100000"/>
              <a:buFont typeface="Arial"/>
              <a:buChar char="•"/>
              <a:defRPr sz="2667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523962" indent="-304792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>
                <a:schemeClr val="tx2">
                  <a:lumMod val="40000"/>
                  <a:lumOff val="60000"/>
                </a:schemeClr>
              </a:buClr>
              <a:buFont typeface="Lucida Grande"/>
              <a:buChar char="-"/>
              <a:defRPr sz="1867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2133547" indent="-304792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Tx/>
              <a:buSzPct val="133000"/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743131" indent="-304792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>
                <a:schemeClr val="bg1">
                  <a:lumMod val="75000"/>
                </a:schemeClr>
              </a:buClr>
              <a:buSzPct val="75000"/>
              <a:buFont typeface="Wingdings" charset="2"/>
              <a:buChar char="u"/>
              <a:defRPr sz="1333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dirty="0">
                <a:solidFill>
                  <a:schemeClr val="tx2">
                    <a:lumMod val="75000"/>
                  </a:schemeClr>
                </a:solidFill>
              </a:rPr>
              <a:t>Receptor-ligand analysis reveals that MHC-I HLAs correlate with immune phenotype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45303FF-EBDC-FB03-08D3-981DABD9CED6}"/>
              </a:ext>
            </a:extLst>
          </p:cNvPr>
          <p:cNvSpPr txBox="1">
            <a:spLocks/>
          </p:cNvSpPr>
          <p:nvPr/>
        </p:nvSpPr>
        <p:spPr>
          <a:xfrm>
            <a:off x="7755466" y="3996277"/>
            <a:ext cx="4436533" cy="2830895"/>
          </a:xfrm>
          <a:prstGeom prst="rect">
            <a:avLst/>
          </a:prstGeom>
        </p:spPr>
        <p:txBody>
          <a:bodyPr/>
          <a:lstStyle>
            <a:lvl1pPr marL="383990" indent="-383990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>
                <a:srgbClr val="0033A0"/>
              </a:buClr>
              <a:buSzPct val="70000"/>
              <a:buFont typeface="Lucida Grande"/>
              <a:buChar char="▶"/>
              <a:defRPr sz="3200" b="0" i="0" kern="1200" spc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19649" indent="-287993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>
                <a:srgbClr val="00B2A9"/>
              </a:buClr>
              <a:buSzPct val="100000"/>
              <a:buFont typeface="Arial"/>
              <a:buChar char="•"/>
              <a:defRPr sz="2667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523962" indent="-304792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>
                <a:schemeClr val="tx2">
                  <a:lumMod val="40000"/>
                  <a:lumOff val="60000"/>
                </a:schemeClr>
              </a:buClr>
              <a:buFont typeface="Lucida Grande"/>
              <a:buChar char="-"/>
              <a:defRPr sz="1867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2133547" indent="-304792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Tx/>
              <a:buSzPct val="133000"/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743131" indent="-304792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>
                <a:schemeClr val="bg1">
                  <a:lumMod val="75000"/>
                </a:schemeClr>
              </a:buClr>
              <a:buSzPct val="75000"/>
              <a:buFont typeface="Wingdings" charset="2"/>
              <a:buChar char="u"/>
              <a:defRPr sz="1333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00"/>
              </a:spcAft>
            </a:pPr>
            <a:r>
              <a:rPr lang="en-US" sz="1600" dirty="0">
                <a:solidFill>
                  <a:srgbClr val="08030A"/>
                </a:solidFill>
              </a:rPr>
              <a:t>MHC-I HLAs emerge as top ligands between cancer cells and CD8 T-cells within infiltrated tumors.</a:t>
            </a:r>
          </a:p>
          <a:p>
            <a:pPr>
              <a:spcAft>
                <a:spcPts val="400"/>
              </a:spcAft>
            </a:pPr>
            <a:endParaRPr lang="en-US" sz="1600" dirty="0">
              <a:solidFill>
                <a:srgbClr val="08030A"/>
              </a:solidFill>
            </a:endParaRPr>
          </a:p>
          <a:p>
            <a:pPr>
              <a:spcAft>
                <a:spcPts val="400"/>
              </a:spcAft>
            </a:pPr>
            <a:r>
              <a:rPr lang="en-US" sz="1600" dirty="0">
                <a:solidFill>
                  <a:srgbClr val="08030A"/>
                </a:solidFill>
              </a:rPr>
              <a:t>HLA expression highest in infiltrated tumors.</a:t>
            </a:r>
          </a:p>
          <a:p>
            <a:pPr>
              <a:spcAft>
                <a:spcPts val="400"/>
              </a:spcAft>
            </a:pPr>
            <a:endParaRPr lang="en-US" sz="1600" dirty="0">
              <a:solidFill>
                <a:srgbClr val="08030A"/>
              </a:solidFill>
            </a:endParaRPr>
          </a:p>
          <a:p>
            <a:pPr>
              <a:spcAft>
                <a:spcPts val="400"/>
              </a:spcAft>
            </a:pPr>
            <a:r>
              <a:rPr lang="en-US" sz="1600" dirty="0">
                <a:solidFill>
                  <a:srgbClr val="08030A"/>
                </a:solidFill>
              </a:rPr>
              <a:t>In an </a:t>
            </a:r>
            <a:r>
              <a:rPr lang="en-US" sz="1600" i="1" dirty="0">
                <a:solidFill>
                  <a:srgbClr val="08030A"/>
                </a:solidFill>
              </a:rPr>
              <a:t>in vitro </a:t>
            </a:r>
            <a:r>
              <a:rPr lang="en-US" sz="1600" dirty="0">
                <a:solidFill>
                  <a:srgbClr val="08030A"/>
                </a:solidFill>
              </a:rPr>
              <a:t>model, HLA expression results from TGF-B1 treatment </a:t>
            </a:r>
            <a:r>
              <a:rPr lang="en-US" sz="1600" b="1" dirty="0">
                <a:solidFill>
                  <a:srgbClr val="08030A"/>
                </a:solidFill>
              </a:rPr>
              <a:t>in absence of immune cells</a:t>
            </a:r>
            <a:r>
              <a:rPr lang="en-US" sz="1600" dirty="0">
                <a:solidFill>
                  <a:srgbClr val="08030A"/>
                </a:solidFill>
              </a:rPr>
              <a:t>.</a:t>
            </a:r>
          </a:p>
        </p:txBody>
      </p:sp>
      <p:pic>
        <p:nvPicPr>
          <p:cNvPr id="25" name="Picture 24" descr="Text&#10;&#10;Description automatically generated">
            <a:extLst>
              <a:ext uri="{FF2B5EF4-FFF2-40B4-BE49-F238E27FC236}">
                <a16:creationId xmlns:a16="http://schemas.microsoft.com/office/drawing/2014/main" id="{A3A9377D-9C6D-0988-6F7D-916E6B68F8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5558" y="759089"/>
            <a:ext cx="7471134" cy="249037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7DCC13C-DAD0-62D3-234F-6A8572F77EF9}"/>
              </a:ext>
            </a:extLst>
          </p:cNvPr>
          <p:cNvSpPr txBox="1"/>
          <p:nvPr/>
        </p:nvSpPr>
        <p:spPr>
          <a:xfrm>
            <a:off x="830019" y="3757023"/>
            <a:ext cx="1371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8030A"/>
                </a:solidFill>
              </a:rPr>
              <a:t>CD8 T-cells</a:t>
            </a:r>
            <a:endParaRPr lang="en-CA" dirty="0">
              <a:solidFill>
                <a:srgbClr val="08030A"/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6C53F3F-18CC-ACDF-F47B-9B050C8845E1}"/>
              </a:ext>
            </a:extLst>
          </p:cNvPr>
          <p:cNvSpPr txBox="1">
            <a:spLocks/>
          </p:cNvSpPr>
          <p:nvPr/>
        </p:nvSpPr>
        <p:spPr>
          <a:xfrm>
            <a:off x="75308" y="442937"/>
            <a:ext cx="9088147" cy="306667"/>
          </a:xfrm>
          <a:prstGeom prst="rect">
            <a:avLst/>
          </a:prstGeom>
        </p:spPr>
        <p:txBody>
          <a:bodyPr>
            <a:noAutofit/>
          </a:bodyPr>
          <a:lstStyle>
            <a:lvl1pPr marL="383990" indent="-383990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>
                <a:srgbClr val="0033A0"/>
              </a:buClr>
              <a:buSzPct val="70000"/>
              <a:buFont typeface="Lucida Grande"/>
              <a:buChar char="▶"/>
              <a:defRPr sz="3200" b="0" i="0" kern="1200" spc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19649" indent="-287993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>
                <a:srgbClr val="00B2A9"/>
              </a:buClr>
              <a:buSzPct val="100000"/>
              <a:buFont typeface="Arial"/>
              <a:buChar char="•"/>
              <a:defRPr sz="2667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523962" indent="-304792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>
                <a:schemeClr val="tx2">
                  <a:lumMod val="40000"/>
                  <a:lumOff val="60000"/>
                </a:schemeClr>
              </a:buClr>
              <a:buFont typeface="Lucida Grande"/>
              <a:buChar char="-"/>
              <a:defRPr sz="1867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2133547" indent="-304792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Tx/>
              <a:buSzPct val="133000"/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743131" indent="-304792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>
                <a:schemeClr val="bg1">
                  <a:lumMod val="75000"/>
                </a:schemeClr>
              </a:buClr>
              <a:buSzPct val="75000"/>
              <a:buFont typeface="Wingdings" charset="2"/>
              <a:buChar char="u"/>
              <a:defRPr sz="1333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‘Infiltrated’ cancer cells have immunomodulatory phenotypes </a:t>
            </a:r>
          </a:p>
        </p:txBody>
      </p:sp>
    </p:spTree>
    <p:extLst>
      <p:ext uri="{BB962C8B-B14F-4D97-AF65-F5344CB8AC3E}">
        <p14:creationId xmlns:p14="http://schemas.microsoft.com/office/powerpoint/2010/main" val="200173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E31B741E-6F5B-EE45-A241-15A268A8D2ED}"/>
              </a:ext>
            </a:extLst>
          </p:cNvPr>
          <p:cNvSpPr/>
          <p:nvPr/>
        </p:nvSpPr>
        <p:spPr>
          <a:xfrm>
            <a:off x="64242" y="0"/>
            <a:ext cx="1272639" cy="120281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BA38CA-615A-A749-A788-49996CC6C904}"/>
              </a:ext>
            </a:extLst>
          </p:cNvPr>
          <p:cNvSpPr txBox="1"/>
          <p:nvPr/>
        </p:nvSpPr>
        <p:spPr>
          <a:xfrm>
            <a:off x="124962" y="227254"/>
            <a:ext cx="1272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8030A"/>
                </a:solidFill>
              </a:rPr>
              <a:t>Check out my poster!</a:t>
            </a:r>
          </a:p>
          <a:p>
            <a:r>
              <a:rPr lang="en-US" sz="1200" dirty="0">
                <a:solidFill>
                  <a:srgbClr val="08030A"/>
                </a:solidFill>
              </a:rPr>
              <a:t>POS1.SYM-2.3</a:t>
            </a:r>
            <a:endParaRPr lang="en-CA" sz="1200" dirty="0">
              <a:solidFill>
                <a:srgbClr val="08030A"/>
              </a:solidFill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F17D0A4-B1A8-4D4D-796F-457A1877A749}"/>
              </a:ext>
            </a:extLst>
          </p:cNvPr>
          <p:cNvSpPr txBox="1">
            <a:spLocks/>
          </p:cNvSpPr>
          <p:nvPr/>
        </p:nvSpPr>
        <p:spPr>
          <a:xfrm>
            <a:off x="1458321" y="246067"/>
            <a:ext cx="4168974" cy="414781"/>
          </a:xfrm>
          <a:prstGeom prst="rect">
            <a:avLst/>
          </a:prstGeom>
        </p:spPr>
        <p:txBody>
          <a:bodyPr>
            <a:noAutofit/>
          </a:bodyPr>
          <a:lstStyle>
            <a:lvl1pPr marL="383990" indent="-383990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>
                <a:srgbClr val="0033A0"/>
              </a:buClr>
              <a:buSzPct val="70000"/>
              <a:buFont typeface="Lucida Grande"/>
              <a:buChar char="▶"/>
              <a:defRPr sz="3200" b="0" i="0" kern="1200" spc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19649" indent="-287993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>
                <a:srgbClr val="00B2A9"/>
              </a:buClr>
              <a:buSzPct val="100000"/>
              <a:buFont typeface="Arial"/>
              <a:buChar char="•"/>
              <a:defRPr sz="2667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523962" indent="-304792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>
                <a:schemeClr val="tx2">
                  <a:lumMod val="40000"/>
                  <a:lumOff val="60000"/>
                </a:schemeClr>
              </a:buClr>
              <a:buFont typeface="Lucida Grande"/>
              <a:buChar char="-"/>
              <a:defRPr sz="1867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2133547" indent="-304792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Tx/>
              <a:buSzPct val="133000"/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743131" indent="-304792" algn="l" defTabSz="609585" rtl="0" eaLnBrk="1" latinLnBrk="0" hangingPunct="1">
              <a:spcBef>
                <a:spcPts val="0"/>
              </a:spcBef>
              <a:spcAft>
                <a:spcPts val="1600"/>
              </a:spcAft>
              <a:buClr>
                <a:schemeClr val="bg1">
                  <a:lumMod val="75000"/>
                </a:schemeClr>
              </a:buClr>
              <a:buSzPct val="75000"/>
              <a:buFont typeface="Wingdings" charset="2"/>
              <a:buChar char="u"/>
              <a:defRPr sz="1333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Elucidating the cross-talk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228FE24-A3F9-D0DB-3BE1-A90CA7B1781D}"/>
              </a:ext>
            </a:extLst>
          </p:cNvPr>
          <p:cNvGrpSpPr/>
          <p:nvPr/>
        </p:nvGrpSpPr>
        <p:grpSpPr>
          <a:xfrm>
            <a:off x="3274499" y="5345776"/>
            <a:ext cx="3240181" cy="1406751"/>
            <a:chOff x="2777062" y="5133519"/>
            <a:chExt cx="3627969" cy="1749337"/>
          </a:xfrm>
        </p:grpSpPr>
        <p:pic>
          <p:nvPicPr>
            <p:cNvPr id="9" name="Graphic 8" descr="Rooster outline">
              <a:extLst>
                <a:ext uri="{FF2B5EF4-FFF2-40B4-BE49-F238E27FC236}">
                  <a16:creationId xmlns:a16="http://schemas.microsoft.com/office/drawing/2014/main" id="{A602D3A1-F75B-B81C-2489-EC65D3E86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77062" y="5133519"/>
              <a:ext cx="1749337" cy="1749337"/>
            </a:xfrm>
            <a:prstGeom prst="rect">
              <a:avLst/>
            </a:prstGeom>
          </p:spPr>
        </p:pic>
        <p:pic>
          <p:nvPicPr>
            <p:cNvPr id="10" name="Picture 9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2069A618-7C60-7525-8B42-6D2B2C555E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525" t="56754" r="60297" b="38002"/>
            <a:stretch/>
          </p:blipFill>
          <p:spPr>
            <a:xfrm>
              <a:off x="4245485" y="5818762"/>
              <a:ext cx="931335" cy="372533"/>
            </a:xfrm>
            <a:prstGeom prst="rect">
              <a:avLst/>
            </a:prstGeom>
          </p:spPr>
        </p:pic>
        <p:pic>
          <p:nvPicPr>
            <p:cNvPr id="12" name="Graphic 11" descr="Egg with solid fill">
              <a:extLst>
                <a:ext uri="{FF2B5EF4-FFF2-40B4-BE49-F238E27FC236}">
                  <a16:creationId xmlns:a16="http://schemas.microsoft.com/office/drawing/2014/main" id="{ED8B6311-D22C-65F5-5F26-A2EFEF480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79942" y="5242484"/>
              <a:ext cx="1525089" cy="1525089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0BD8D06-25D9-5B64-8027-6208CA15D8DC}"/>
              </a:ext>
            </a:extLst>
          </p:cNvPr>
          <p:cNvGrpSpPr/>
          <p:nvPr/>
        </p:nvGrpSpPr>
        <p:grpSpPr>
          <a:xfrm>
            <a:off x="6186513" y="5099105"/>
            <a:ext cx="2730951" cy="1795943"/>
            <a:chOff x="6096000" y="4695521"/>
            <a:chExt cx="3188196" cy="2444269"/>
          </a:xfrm>
        </p:grpSpPr>
        <p:sp>
          <p:nvSpPr>
            <p:cNvPr id="13" name="Equals 12">
              <a:extLst>
                <a:ext uri="{FF2B5EF4-FFF2-40B4-BE49-F238E27FC236}">
                  <a16:creationId xmlns:a16="http://schemas.microsoft.com/office/drawing/2014/main" id="{8317A7C8-6472-276E-42B7-482A7D4939D0}"/>
                </a:ext>
              </a:extLst>
            </p:cNvPr>
            <p:cNvSpPr/>
            <p:nvPr/>
          </p:nvSpPr>
          <p:spPr>
            <a:xfrm>
              <a:off x="6096000" y="5860551"/>
              <a:ext cx="1134534" cy="372533"/>
            </a:xfrm>
            <a:prstGeom prst="mathEqual">
              <a:avLst/>
            </a:prstGeom>
            <a:solidFill>
              <a:srgbClr val="08030A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28830F5-A650-AED6-20C2-F18BA4D840D1}"/>
                </a:ext>
              </a:extLst>
            </p:cNvPr>
            <p:cNvGrpSpPr/>
            <p:nvPr/>
          </p:nvGrpSpPr>
          <p:grpSpPr>
            <a:xfrm>
              <a:off x="6839927" y="4695521"/>
              <a:ext cx="2444269" cy="2444269"/>
              <a:chOff x="8446592" y="4695521"/>
              <a:chExt cx="2444269" cy="2444269"/>
            </a:xfrm>
          </p:grpSpPr>
          <p:pic>
            <p:nvPicPr>
              <p:cNvPr id="14" name="Graphic 13" descr="Rooster outline">
                <a:extLst>
                  <a:ext uri="{FF2B5EF4-FFF2-40B4-BE49-F238E27FC236}">
                    <a16:creationId xmlns:a16="http://schemas.microsoft.com/office/drawing/2014/main" id="{4E9489EF-F5EC-6BFA-D0BC-51DF7C63C0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915956" y="5376333"/>
                <a:ext cx="1545152" cy="1545152"/>
              </a:xfrm>
              <a:prstGeom prst="rect">
                <a:avLst/>
              </a:prstGeom>
            </p:spPr>
          </p:pic>
          <p:pic>
            <p:nvPicPr>
              <p:cNvPr id="15" name="Graphic 14" descr="Egg with solid fill">
                <a:extLst>
                  <a:ext uri="{FF2B5EF4-FFF2-40B4-BE49-F238E27FC236}">
                    <a16:creationId xmlns:a16="http://schemas.microsoft.com/office/drawing/2014/main" id="{EEDAE894-064A-0049-54FC-5A498BFDE9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446592" y="4695521"/>
                <a:ext cx="2444269" cy="2444269"/>
              </a:xfrm>
              <a:prstGeom prst="rect">
                <a:avLst/>
              </a:prstGeom>
            </p:spPr>
          </p:pic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EAC1192-2F18-4745-2DD3-E58D0E83EA9B}"/>
              </a:ext>
            </a:extLst>
          </p:cNvPr>
          <p:cNvSpPr txBox="1"/>
          <p:nvPr/>
        </p:nvSpPr>
        <p:spPr>
          <a:xfrm>
            <a:off x="9694333" y="166523"/>
            <a:ext cx="24976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8030A"/>
                </a:solidFill>
              </a:rPr>
              <a:t>EMT and secretions?</a:t>
            </a:r>
          </a:p>
          <a:p>
            <a:r>
              <a:rPr lang="en-US" b="1" dirty="0">
                <a:solidFill>
                  <a:srgbClr val="08030A"/>
                </a:solidFill>
              </a:rPr>
              <a:t>Chemotaxis?</a:t>
            </a:r>
          </a:p>
          <a:p>
            <a:r>
              <a:rPr lang="en-US" b="1" dirty="0">
                <a:solidFill>
                  <a:srgbClr val="08030A"/>
                </a:solidFill>
              </a:rPr>
              <a:t>Infiltration?</a:t>
            </a:r>
          </a:p>
          <a:p>
            <a:r>
              <a:rPr lang="en-US" b="1" dirty="0">
                <a:solidFill>
                  <a:srgbClr val="08030A"/>
                </a:solidFill>
              </a:rPr>
              <a:t>Immune regulation?</a:t>
            </a:r>
          </a:p>
          <a:p>
            <a:r>
              <a:rPr lang="en-US" b="1" dirty="0">
                <a:solidFill>
                  <a:srgbClr val="08030A"/>
                </a:solidFill>
              </a:rPr>
              <a:t>Role of HLAs?</a:t>
            </a:r>
            <a:endParaRPr lang="en-CA" b="1" dirty="0">
              <a:solidFill>
                <a:srgbClr val="08030A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437BF7-19E9-3D78-E12A-23178992A640}"/>
              </a:ext>
            </a:extLst>
          </p:cNvPr>
          <p:cNvSpPr txBox="1"/>
          <p:nvPr/>
        </p:nvSpPr>
        <p:spPr>
          <a:xfrm>
            <a:off x="-58334" y="6587271"/>
            <a:ext cx="5141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Eddy Yakubovich, David P. Cook, Barbara C. </a:t>
            </a:r>
            <a:r>
              <a:rPr lang="en-US" sz="1400" b="1" dirty="0" err="1"/>
              <a:t>Vanderhyden</a:t>
            </a:r>
            <a:endParaRPr lang="en-US" sz="1400" b="1" dirty="0"/>
          </a:p>
        </p:txBody>
      </p:sp>
      <p:pic>
        <p:nvPicPr>
          <p:cNvPr id="20" name="Picture 2" descr="Ottawa Hospital Research Institute">
            <a:extLst>
              <a:ext uri="{FF2B5EF4-FFF2-40B4-BE49-F238E27FC236}">
                <a16:creationId xmlns:a16="http://schemas.microsoft.com/office/drawing/2014/main" id="{AF5A704D-870A-97C0-D2DC-0665C6FFED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26"/>
          <a:stretch/>
        </p:blipFill>
        <p:spPr bwMode="auto">
          <a:xfrm>
            <a:off x="10707979" y="5024179"/>
            <a:ext cx="1438754" cy="59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Download logos | Brand | University of Ottawa">
            <a:extLst>
              <a:ext uri="{FF2B5EF4-FFF2-40B4-BE49-F238E27FC236}">
                <a16:creationId xmlns:a16="http://schemas.microsoft.com/office/drawing/2014/main" id="{5A4838CE-3EF7-C73C-A69C-2A2E28CFE9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5" t="15298" r="19896" b="15020"/>
          <a:stretch/>
        </p:blipFill>
        <p:spPr bwMode="auto">
          <a:xfrm>
            <a:off x="11289629" y="5592687"/>
            <a:ext cx="804333" cy="70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Natural Sciences and Engineering Research Council - Wikipedia">
            <a:extLst>
              <a:ext uri="{FF2B5EF4-FFF2-40B4-BE49-F238E27FC236}">
                <a16:creationId xmlns:a16="http://schemas.microsoft.com/office/drawing/2014/main" id="{014E6F94-771B-E1A8-1E71-461187492B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8169" r="5852" b="8339"/>
          <a:stretch/>
        </p:blipFill>
        <p:spPr bwMode="auto">
          <a:xfrm>
            <a:off x="10903002" y="6359496"/>
            <a:ext cx="1229752" cy="49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326FEE2-80B9-B548-8AAB-053D9CA6510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963" t="16667" r="2037" b="11729"/>
          <a:stretch/>
        </p:blipFill>
        <p:spPr>
          <a:xfrm>
            <a:off x="2105643" y="875923"/>
            <a:ext cx="8229600" cy="458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31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PT_Template_Research">
  <a:themeElements>
    <a:clrScheme name="Custom 11">
      <a:dk1>
        <a:srgbClr val="606164"/>
      </a:dk1>
      <a:lt1>
        <a:sysClr val="window" lastClr="FFFFFF"/>
      </a:lt1>
      <a:dk2>
        <a:srgbClr val="0033A0"/>
      </a:dk2>
      <a:lt2>
        <a:srgbClr val="00B2A9"/>
      </a:lt2>
      <a:accent1>
        <a:srgbClr val="898DA0"/>
      </a:accent1>
      <a:accent2>
        <a:srgbClr val="00B2A9"/>
      </a:accent2>
      <a:accent3>
        <a:srgbClr val="ED8B00"/>
      </a:accent3>
      <a:accent4>
        <a:srgbClr val="F3D03E"/>
      </a:accent4>
      <a:accent5>
        <a:srgbClr val="B9D3DC"/>
      </a:accent5>
      <a:accent6>
        <a:srgbClr val="78BE20"/>
      </a:accent6>
      <a:hlink>
        <a:srgbClr val="00B0A9"/>
      </a:hlink>
      <a:folHlink>
        <a:srgbClr val="ED8B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36820</TotalTime>
  <Words>290</Words>
  <Application>Microsoft Office PowerPoint</Application>
  <PresentationFormat>Widescreen</PresentationFormat>
  <Paragraphs>47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Lucida Grande</vt:lpstr>
      <vt:lpstr>Wingdings</vt:lpstr>
      <vt:lpstr>PPT_Template_Research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Step 1: Grow and Optimize Organoids/Spheroids</dc:title>
  <dc:creator>Edward Yakubovich</dc:creator>
  <cp:lastModifiedBy>Eddy Y</cp:lastModifiedBy>
  <cp:revision>614</cp:revision>
  <dcterms:created xsi:type="dcterms:W3CDTF">2019-05-24T14:55:12Z</dcterms:created>
  <dcterms:modified xsi:type="dcterms:W3CDTF">2022-05-25T21:22:53Z</dcterms:modified>
</cp:coreProperties>
</file>