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8" r:id="rId2"/>
    <p:sldId id="414" r:id="rId3"/>
    <p:sldId id="406" r:id="rId4"/>
    <p:sldId id="412" r:id="rId5"/>
    <p:sldId id="402" r:id="rId6"/>
    <p:sldId id="403" r:id="rId7"/>
    <p:sldId id="418" r:id="rId8"/>
    <p:sldId id="417" r:id="rId9"/>
    <p:sldId id="40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45" userDrawn="1">
          <p15:clr>
            <a:srgbClr val="A4A3A4"/>
          </p15:clr>
        </p15:guide>
        <p15:guide id="2" pos="461" userDrawn="1">
          <p15:clr>
            <a:srgbClr val="A4A3A4"/>
          </p15:clr>
        </p15:guide>
        <p15:guide id="3" pos="68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AD9E"/>
    <a:srgbClr val="00F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3"/>
    <p:restoredTop sz="82778" autoAdjust="0"/>
  </p:normalViewPr>
  <p:slideViewPr>
    <p:cSldViewPr snapToGrid="0" snapToObjects="1" showGuides="1">
      <p:cViewPr varScale="1">
        <p:scale>
          <a:sx n="73" d="100"/>
          <a:sy n="73" d="100"/>
        </p:scale>
        <p:origin x="-656" y="-112"/>
      </p:cViewPr>
      <p:guideLst>
        <p:guide orient="horz" pos="3681"/>
        <p:guide pos="461"/>
        <p:guide pos="7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lionmonkey2\Desktop\Nelson\Work\GynecologicCancer(E)\Animal%20studies\MC4\MC4%20Calculations2020092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lionmonkey2\Desktop\Nelson\Work\GynecologicCancer(E)\Animal%20studies\MC4\MC4%20Calculations202009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93-754C-9A14-371FAB3E2BB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93-754C-9A14-371FAB3E2BB9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93-754C-9A14-371FAB3E2BB9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93-754C-9A14-371FAB3E2BB9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293-754C-9A14-371FAB3E2BB9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293-754C-9A14-371FAB3E2BB9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293-754C-9A14-371FAB3E2BB9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293-754C-9A14-371FAB3E2BB9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293-754C-9A14-371FAB3E2BB9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293-754C-9A14-371FAB3E2BB9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F293-754C-9A14-371FAB3E2BB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F293-754C-9A14-371FAB3E2BB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F293-754C-9A14-371FAB3E2BB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F293-754C-9A14-371FAB3E2BB9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F293-754C-9A14-371FAB3E2BB9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F293-754C-9A14-371FAB3E2BB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F293-754C-9A14-371FAB3E2BB9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F293-754C-9A14-371FAB3E2BB9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F293-754C-9A14-371FAB3E2BB9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F293-754C-9A14-371FAB3E2BB9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F293-754C-9A14-371FAB3E2BB9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F293-754C-9A14-371FAB3E2BB9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F293-754C-9A14-371FAB3E2BB9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F293-754C-9A14-371FAB3E2BB9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F293-754C-9A14-371FAB3E2BB9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F293-754C-9A14-371FAB3E2BB9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F293-754C-9A14-371FAB3E2BB9}"/>
              </c:ext>
            </c:extLst>
          </c:dPt>
          <c:val>
            <c:numRef>
              <c:f>'tumor volume_treatment'!$T$58:$T$85</c:f>
              <c:numCache>
                <c:formatCode>0.0</c:formatCode>
                <c:ptCount val="28"/>
                <c:pt idx="0">
                  <c:v>372.9659763313612</c:v>
                </c:pt>
                <c:pt idx="1">
                  <c:v>584.769775678869</c:v>
                </c:pt>
                <c:pt idx="2">
                  <c:v>265.625</c:v>
                </c:pt>
                <c:pt idx="3">
                  <c:v>128.007889546351</c:v>
                </c:pt>
                <c:pt idx="4">
                  <c:v>294.4773175542388</c:v>
                </c:pt>
                <c:pt idx="5">
                  <c:v>329.2929292929288</c:v>
                </c:pt>
                <c:pt idx="6">
                  <c:v>196.1983471074384</c:v>
                </c:pt>
                <c:pt idx="7">
                  <c:v>776.2962962962965</c:v>
                </c:pt>
                <c:pt idx="8">
                  <c:v>437.062937062937</c:v>
                </c:pt>
                <c:pt idx="9">
                  <c:v>0.0</c:v>
                </c:pt>
                <c:pt idx="10">
                  <c:v>284.3981481481466</c:v>
                </c:pt>
                <c:pt idx="11">
                  <c:v>92.0</c:v>
                </c:pt>
                <c:pt idx="12">
                  <c:v>111.1111111111111</c:v>
                </c:pt>
                <c:pt idx="13">
                  <c:v>127.4537037037037</c:v>
                </c:pt>
                <c:pt idx="14">
                  <c:v>6.666666666666667</c:v>
                </c:pt>
                <c:pt idx="15">
                  <c:v>197.0458984375</c:v>
                </c:pt>
                <c:pt idx="16">
                  <c:v>39.66942148760308</c:v>
                </c:pt>
                <c:pt idx="17">
                  <c:v>65.2892561983473</c:v>
                </c:pt>
                <c:pt idx="18">
                  <c:v>-15.0</c:v>
                </c:pt>
                <c:pt idx="19">
                  <c:v>21.42857142857143</c:v>
                </c:pt>
                <c:pt idx="20">
                  <c:v>-68.04733727810651</c:v>
                </c:pt>
                <c:pt idx="21">
                  <c:v>-57.48299319727891</c:v>
                </c:pt>
                <c:pt idx="22">
                  <c:v>-47.40259740259732</c:v>
                </c:pt>
                <c:pt idx="23">
                  <c:v>-79.58333333333307</c:v>
                </c:pt>
                <c:pt idx="24">
                  <c:v>-46.30177514792903</c:v>
                </c:pt>
                <c:pt idx="25">
                  <c:v>-84.53648915187375</c:v>
                </c:pt>
                <c:pt idx="26">
                  <c:v>-69.69387755101997</c:v>
                </c:pt>
                <c:pt idx="27">
                  <c:v>-64.7119341563786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6-F293-754C-9A14-371FAB3E2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50"/>
        <c:axId val="2098495416"/>
        <c:axId val="2098498376"/>
      </c:barChart>
      <c:catAx>
        <c:axId val="2098495416"/>
        <c:scaling>
          <c:orientation val="minMax"/>
        </c:scaling>
        <c:delete val="1"/>
        <c:axPos val="b"/>
        <c:majorTickMark val="none"/>
        <c:minorTickMark val="none"/>
        <c:tickLblPos val="none"/>
        <c:crossAx val="2098498376"/>
        <c:crosses val="autoZero"/>
        <c:auto val="1"/>
        <c:lblAlgn val="ctr"/>
        <c:lblOffset val="100"/>
        <c:noMultiLvlLbl val="0"/>
      </c:catAx>
      <c:valAx>
        <c:axId val="2098498376"/>
        <c:scaling>
          <c:orientation val="minMax"/>
          <c:max val="800.0"/>
          <c:min val="-1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8495416"/>
        <c:crosses val="autoZero"/>
        <c:crossBetween val="between"/>
      </c:valAx>
      <c:spPr>
        <a:noFill/>
        <a:ln w="6350">
          <a:solidFill>
            <a:schemeClr val="bg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EF-4C49-BEF4-1F72928F256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EF-4C49-BEF4-1F72928F256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EF-4C49-BEF4-1F72928F256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EF-4C49-BEF4-1F72928F256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4EF-4C49-BEF4-1F72928F256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4EF-4C49-BEF4-1F72928F256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4EF-4C49-BEF4-1F72928F256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4EF-4C49-BEF4-1F72928F256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4EF-4C49-BEF4-1F72928F256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4EF-4C49-BEF4-1F72928F256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4EF-4C49-BEF4-1F72928F256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4EF-4C49-BEF4-1F72928F256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B4EF-4C49-BEF4-1F72928F256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B4EF-4C49-BEF4-1F72928F256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B4EF-4C49-BEF4-1F72928F2564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B4EF-4C49-BEF4-1F72928F2564}"/>
              </c:ext>
            </c:extLst>
          </c:dPt>
          <c:val>
            <c:numRef>
              <c:f>'tumor volume_treatment'!$T$70:$T$85</c:f>
              <c:numCache>
                <c:formatCode>0.0</c:formatCode>
                <c:ptCount val="16"/>
                <c:pt idx="0">
                  <c:v>111.1111111111111</c:v>
                </c:pt>
                <c:pt idx="1">
                  <c:v>127.4537037037037</c:v>
                </c:pt>
                <c:pt idx="2">
                  <c:v>6.666666666666667</c:v>
                </c:pt>
                <c:pt idx="3">
                  <c:v>197.0458984375</c:v>
                </c:pt>
                <c:pt idx="4">
                  <c:v>39.66942148760308</c:v>
                </c:pt>
                <c:pt idx="5">
                  <c:v>65.2892561983473</c:v>
                </c:pt>
                <c:pt idx="6">
                  <c:v>-15.0</c:v>
                </c:pt>
                <c:pt idx="7">
                  <c:v>21.42857142857143</c:v>
                </c:pt>
                <c:pt idx="8">
                  <c:v>-68.04733727810651</c:v>
                </c:pt>
                <c:pt idx="9">
                  <c:v>-57.48299319727891</c:v>
                </c:pt>
                <c:pt idx="10">
                  <c:v>-47.40259740259732</c:v>
                </c:pt>
                <c:pt idx="11">
                  <c:v>-79.58333333333307</c:v>
                </c:pt>
                <c:pt idx="12">
                  <c:v>-46.30177514792903</c:v>
                </c:pt>
                <c:pt idx="13">
                  <c:v>-84.53648915187375</c:v>
                </c:pt>
                <c:pt idx="14">
                  <c:v>-69.69387755101997</c:v>
                </c:pt>
                <c:pt idx="15">
                  <c:v>-64.7119341563786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8-B4EF-4C49-BEF4-1F72928F2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50"/>
        <c:axId val="2031947208"/>
        <c:axId val="2031950184"/>
      </c:barChart>
      <c:catAx>
        <c:axId val="2031947208"/>
        <c:scaling>
          <c:orientation val="minMax"/>
        </c:scaling>
        <c:delete val="1"/>
        <c:axPos val="b"/>
        <c:majorTickMark val="none"/>
        <c:minorTickMark val="none"/>
        <c:tickLblPos val="none"/>
        <c:crossAx val="2031950184"/>
        <c:crosses val="autoZero"/>
        <c:auto val="1"/>
        <c:lblAlgn val="ctr"/>
        <c:lblOffset val="100"/>
        <c:noMultiLvlLbl val="0"/>
      </c:catAx>
      <c:valAx>
        <c:axId val="2031950184"/>
        <c:scaling>
          <c:orientation val="minMax"/>
          <c:max val="200.0"/>
          <c:min val="-1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1947208"/>
        <c:crosses val="autoZero"/>
        <c:crossBetween val="between"/>
        <c:majorUnit val="20.0"/>
      </c:valAx>
      <c:spPr>
        <a:noFill/>
        <a:ln w="6350">
          <a:solidFill>
            <a:schemeClr val="bg1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5EC21-1A04-F443-82DB-8A2EF36FDE5F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5B458-8534-A949-AE9C-06683C558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2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baseline="0" dirty="0"/>
              <a:t> everybody, thanks for the invitation to present our work in this conference. Today, I will be presenting a study done in collaboration between the laboratories of Dr. Mark Carey (in Vancouver) and Drs. René </a:t>
            </a:r>
            <a:r>
              <a:rPr lang="en-US" baseline="0" dirty="0" err="1"/>
              <a:t>Bernards</a:t>
            </a:r>
            <a:r>
              <a:rPr lang="en-US" baseline="0" dirty="0"/>
              <a:t> and </a:t>
            </a:r>
            <a:r>
              <a:rPr lang="en-US" baseline="0" dirty="0" err="1"/>
              <a:t>Katrien</a:t>
            </a:r>
            <a:r>
              <a:rPr lang="en-US" baseline="0" dirty="0"/>
              <a:t> </a:t>
            </a:r>
            <a:r>
              <a:rPr lang="en-US" baseline="0" dirty="0" err="1"/>
              <a:t>Berns</a:t>
            </a:r>
            <a:r>
              <a:rPr lang="en-US" baseline="0" dirty="0"/>
              <a:t> (in Amsterdam</a:t>
            </a:r>
            <a:r>
              <a:rPr lang="en-US" baseline="0" dirty="0" smtClean="0"/>
              <a:t>), which is focus on the study of </a:t>
            </a:r>
            <a:r>
              <a:rPr lang="en-US" baseline="0" dirty="0" err="1" smtClean="0"/>
              <a:t>MEKi</a:t>
            </a:r>
            <a:r>
              <a:rPr lang="en-US" baseline="0" dirty="0" smtClean="0"/>
              <a:t> resistance mechanisms in LGSOC.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5B458-8534-A949-AE9C-06683C5589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2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may know, LGSOC is rare ovarian cancer that often affects young women and is diagnosed at late stage.</a:t>
            </a:r>
          </a:p>
          <a:p>
            <a:r>
              <a:rPr lang="en-US" baseline="0" dirty="0"/>
              <a:t>As a result of its late detection and the lack of effective therapies, about 70% of these women will die of this disease. </a:t>
            </a:r>
          </a:p>
          <a:p>
            <a:r>
              <a:rPr lang="en-US" baseline="0" dirty="0"/>
              <a:t>In fact, of the 4 women affected by LGSOC shown in here, 3 of them have sadly deceived. </a:t>
            </a:r>
          </a:p>
          <a:p>
            <a:r>
              <a:rPr lang="en-US" baseline="0" dirty="0" err="1"/>
              <a:t>MEKi</a:t>
            </a:r>
            <a:r>
              <a:rPr lang="en-US" baseline="0" dirty="0"/>
              <a:t> therapies have recently shown promising results in a subset of LGSOC patients however, however most patients lack of effective treatments.</a:t>
            </a:r>
          </a:p>
          <a:p>
            <a:r>
              <a:rPr lang="en-US" baseline="0" dirty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5B458-8534-A949-AE9C-06683C5589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90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per this year,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MEKi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tramentib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become the new standard of care for the treatment of advanced/recurrent LGSOC.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this is good news, efficacy is restricted to 26% of patients and acquired drug resistance and undesired drug effects are challenges that remain to be addressed.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Thus, we aimed to optimize the use of </a:t>
            </a:r>
            <a:r>
              <a:rPr lang="en-US" dirty="0" err="1"/>
              <a:t>MEKi</a:t>
            </a:r>
            <a:r>
              <a:rPr lang="en-US" dirty="0"/>
              <a:t> treatment by identifying modulators of </a:t>
            </a:r>
            <a:r>
              <a:rPr lang="en-US" dirty="0" err="1"/>
              <a:t>MEKi</a:t>
            </a:r>
            <a:r>
              <a:rPr lang="en-US" dirty="0"/>
              <a:t> resistance in patient-derived cell cultures.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5B458-8534-A949-AE9C-06683C5589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9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lab we have previously established and characterized a collection of LGSOC cell lines models, some of which are now part of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OvCAN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research model repository lead by OCC.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Pre-clinical testing of several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MEKi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inhibitors allowed us to identify trametinib as the most potent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MEKi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inhibitor, and classify the models according to their response to this drug.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latin typeface="Helvetica" pitchFamily="2" charset="0"/>
              </a:rPr>
              <a:t>OvCAN</a:t>
            </a:r>
            <a:r>
              <a:rPr lang="en-CA" sz="1200" dirty="0">
                <a:latin typeface="Helvetica" pitchFamily="2" charset="0"/>
              </a:rPr>
              <a:t>: Advancing New Treatments to Improve the Survival of Women with Ovarian Cancer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5B458-8534-A949-AE9C-06683C5589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27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new study, aimed to optimize </a:t>
            </a:r>
            <a:r>
              <a:rPr lang="en-US" dirty="0" err="1"/>
              <a:t>MEKi</a:t>
            </a:r>
            <a:r>
              <a:rPr lang="en-US" dirty="0"/>
              <a:t> therapy in LGSOC, we used a collection of our LGSOC research models including de-novo and acquired </a:t>
            </a:r>
            <a:r>
              <a:rPr lang="en-US" dirty="0" err="1"/>
              <a:t>MEKi</a:t>
            </a:r>
            <a:r>
              <a:rPr lang="en-US" dirty="0"/>
              <a:t>-resistant cells lines and primary ascites cultures derived form advance/recurrent LGSOC patients.</a:t>
            </a:r>
          </a:p>
          <a:p>
            <a:r>
              <a:rPr lang="en-US" dirty="0"/>
              <a:t>Using a tripe approach,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Number of lines used in the CRISPR results? </a:t>
            </a:r>
            <a:r>
              <a:rPr lang="en-US" dirty="0" err="1"/>
              <a:t>Methdos</a:t>
            </a:r>
            <a:r>
              <a:rPr lang="en-US" dirty="0"/>
              <a:t>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094E-38F9-F04E-94CF-7D451E2C9D4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9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Helvetica" pitchFamily="2" charset="0"/>
              </a:rPr>
              <a:t>SHOC2 knock down</a:t>
            </a:r>
            <a:r>
              <a:rPr lang="en-US" sz="1200" dirty="0">
                <a:latin typeface="Helvetica" pitchFamily="2" charset="0"/>
                <a:sym typeface="Wingdings"/>
              </a:rPr>
              <a:t> </a:t>
            </a:r>
            <a:r>
              <a:rPr lang="en-US" sz="1200" b="1" dirty="0">
                <a:latin typeface="Helvetica" pitchFamily="2" charset="0"/>
              </a:rPr>
              <a:t>potentiates</a:t>
            </a:r>
            <a:r>
              <a:rPr lang="en-US" sz="1200" dirty="0">
                <a:latin typeface="Helvetica" pitchFamily="2" charset="0"/>
              </a:rPr>
              <a:t> </a:t>
            </a:r>
            <a:r>
              <a:rPr lang="en-US" sz="1200" dirty="0" err="1">
                <a:latin typeface="Helvetica" pitchFamily="2" charset="0"/>
              </a:rPr>
              <a:t>MEKi</a:t>
            </a:r>
            <a:r>
              <a:rPr lang="en-US" sz="1200" dirty="0">
                <a:latin typeface="Helvetica" pitchFamily="2" charset="0"/>
              </a:rPr>
              <a:t> (trametinib) lethality, reducing HES1 and MAPK inhibition (</a:t>
            </a:r>
            <a:r>
              <a:rPr lang="en-US" sz="1200" dirty="0" err="1">
                <a:latin typeface="Helvetica" pitchFamily="2" charset="0"/>
              </a:rPr>
              <a:t>pERK</a:t>
            </a:r>
            <a:r>
              <a:rPr lang="en-US" sz="1200" dirty="0">
                <a:latin typeface="Helvetica" pitchFamily="2" charset="0"/>
              </a:rPr>
              <a:t>) </a:t>
            </a:r>
            <a:r>
              <a:rPr lang="en-US" sz="1200" b="1" dirty="0">
                <a:latin typeface="Helvetica" pitchFamily="2" charset="0"/>
              </a:rPr>
              <a:t>in </a:t>
            </a:r>
            <a:r>
              <a:rPr lang="en-US" sz="1200" b="1" dirty="0" err="1">
                <a:latin typeface="Helvetica" pitchFamily="2" charset="0"/>
              </a:rPr>
              <a:t>MEKi</a:t>
            </a:r>
            <a:r>
              <a:rPr lang="en-US" sz="1200" b="1" dirty="0">
                <a:latin typeface="Helvetica" pitchFamily="2" charset="0"/>
              </a:rPr>
              <a:t>-resistant LGSOC cells</a:t>
            </a:r>
            <a:r>
              <a:rPr lang="en-US" sz="1200" dirty="0">
                <a:latin typeface="Helvetica" pitchFamily="2" charset="0"/>
              </a:rPr>
              <a:t>, </a:t>
            </a:r>
          </a:p>
          <a:p>
            <a:pPr algn="l"/>
            <a:r>
              <a:rPr lang="en-US" sz="1200" dirty="0">
                <a:latin typeface="Helvetica" pitchFamily="2" charset="0"/>
              </a:rPr>
              <a:t>allowing to use a much lower </a:t>
            </a:r>
            <a:r>
              <a:rPr lang="en-US" sz="1200" dirty="0" err="1">
                <a:latin typeface="Helvetica" pitchFamily="2" charset="0"/>
              </a:rPr>
              <a:t>MEKi</a:t>
            </a:r>
            <a:r>
              <a:rPr lang="en-US" sz="1200" dirty="0">
                <a:latin typeface="Helvetica" pitchFamily="2" charset="0"/>
              </a:rPr>
              <a:t> dose to achieve a greater anti-proliferative effect. </a:t>
            </a:r>
          </a:p>
          <a:p>
            <a:pPr algn="l"/>
            <a:endParaRPr lang="en-US" sz="1200" dirty="0">
              <a:latin typeface="Helvetica" pitchFamily="2" charset="0"/>
            </a:endParaRPr>
          </a:p>
          <a:p>
            <a:pPr algn="l"/>
            <a:r>
              <a:rPr lang="en-US" sz="1200" dirty="0">
                <a:latin typeface="Helvetica" pitchFamily="2" charset="0"/>
              </a:rPr>
              <a:t>Interestingly, </a:t>
            </a:r>
            <a:r>
              <a:rPr lang="en-US" sz="1200" b="1" dirty="0">
                <a:latin typeface="Helvetica" pitchFamily="2" charset="0"/>
              </a:rPr>
              <a:t>activating MEK1 mutations </a:t>
            </a:r>
            <a:r>
              <a:rPr lang="en-US" sz="1200" dirty="0">
                <a:latin typeface="Helvetica" pitchFamily="2" charset="0"/>
              </a:rPr>
              <a:t>or </a:t>
            </a:r>
            <a:r>
              <a:rPr lang="en-US" sz="1200" b="1" dirty="0">
                <a:latin typeface="Helvetica" pitchFamily="2" charset="0"/>
              </a:rPr>
              <a:t>HES1 overexpression </a:t>
            </a:r>
            <a:r>
              <a:rPr lang="en-US" sz="1200" b="0" dirty="0">
                <a:latin typeface="Helvetica" pitchFamily="2" charset="0"/>
              </a:rPr>
              <a:t>was also detected in several </a:t>
            </a:r>
            <a:r>
              <a:rPr lang="en-US" sz="1200" b="1" dirty="0">
                <a:latin typeface="Helvetica" pitchFamily="2" charset="0"/>
              </a:rPr>
              <a:t>spontaneous</a:t>
            </a:r>
            <a:r>
              <a:rPr lang="en-US" sz="1200" b="0" dirty="0">
                <a:latin typeface="Helvetica" pitchFamily="2" charset="0"/>
              </a:rPr>
              <a:t> </a:t>
            </a:r>
            <a:r>
              <a:rPr lang="en-US" sz="1200" dirty="0" err="1">
                <a:latin typeface="Helvetica" pitchFamily="2" charset="0"/>
              </a:rPr>
              <a:t>MEKi</a:t>
            </a:r>
            <a:r>
              <a:rPr lang="en-US" sz="1200" dirty="0">
                <a:latin typeface="Helvetica" pitchFamily="2" charset="0"/>
              </a:rPr>
              <a:t> (trametinib) resistance derivatives</a:t>
            </a:r>
            <a:r>
              <a:rPr lang="en-US" sz="1200" b="1" dirty="0">
                <a:latin typeface="Helvetica" pitchFamily="2" charset="0"/>
              </a:rPr>
              <a:t>.</a:t>
            </a:r>
          </a:p>
          <a:p>
            <a:pPr algn="l"/>
            <a:endParaRPr lang="en-US" sz="1200" dirty="0"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5B458-8534-A949-AE9C-06683C5589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JI051 inhibitor: </a:t>
            </a:r>
            <a:r>
              <a:rPr lang="en-US" dirty="0"/>
              <a:t>described to inhibit HES1, by stabilizing the (inactive) interaction between PHB2 and HES1. </a:t>
            </a:r>
            <a:r>
              <a:rPr lang="en-US" dirty="0">
                <a:sym typeface="Wingdings" pitchFamily="2" charset="2"/>
              </a:rPr>
              <a:t> synergistic effects in some clones</a:t>
            </a:r>
            <a:endParaRPr lang="en-US" dirty="0"/>
          </a:p>
          <a:p>
            <a:r>
              <a:rPr lang="en-US" b="1" dirty="0"/>
              <a:t>Gamm-secretase inhibitors: </a:t>
            </a:r>
            <a:r>
              <a:rPr lang="en-US" dirty="0"/>
              <a:t>described to inhibit </a:t>
            </a:r>
            <a:r>
              <a:rPr lang="en-CA" dirty="0"/>
              <a:t>NOTCH1 cleavage and signaling, by inhibiting </a:t>
            </a:r>
            <a:r>
              <a:rPr lang="el-GR" dirty="0"/>
              <a:t>γ-</a:t>
            </a:r>
            <a:r>
              <a:rPr lang="en-CA" dirty="0"/>
              <a:t>secretase activity. </a:t>
            </a:r>
            <a:r>
              <a:rPr lang="en-CA" dirty="0">
                <a:sym typeface="Wingdings" pitchFamily="2" charset="2"/>
              </a:rPr>
              <a:t> concentrations needed to inhibit NOTCH pathway were high</a:t>
            </a:r>
            <a:endParaRPr lang="en-US" dirty="0"/>
          </a:p>
          <a:p>
            <a:endParaRPr lang="en-US" dirty="0" smtClean="0"/>
          </a:p>
          <a:p>
            <a:r>
              <a:rPr lang="en-US" sz="1200" b="1" i="1" dirty="0" smtClean="0"/>
              <a:t>Jones GG et al. Nat </a:t>
            </a:r>
            <a:r>
              <a:rPr lang="en-US" sz="1200" b="1" i="1" dirty="0" err="1" smtClean="0"/>
              <a:t>Commun</a:t>
            </a:r>
            <a:r>
              <a:rPr lang="en-US" sz="1200" b="1" i="1" dirty="0" smtClean="0"/>
              <a:t>, 2019 </a:t>
            </a:r>
            <a:r>
              <a:rPr lang="mr-IN" sz="1200" i="1" dirty="0" smtClean="0"/>
              <a:t>–</a:t>
            </a:r>
            <a:r>
              <a:rPr lang="en-US" sz="1200" i="1" dirty="0" smtClean="0"/>
              <a:t> SHOC2 phosphates dependent RAF dimerization mediates resistance to MEK inhibitors in RAS-mutant cancers</a:t>
            </a:r>
          </a:p>
          <a:p>
            <a:r>
              <a:rPr lang="en-US" sz="1200" b="1" i="1" dirty="0" err="1" smtClean="0"/>
              <a:t>Sulahian</a:t>
            </a:r>
            <a:r>
              <a:rPr lang="en-US" sz="1200" b="1" i="1" dirty="0" smtClean="0"/>
              <a:t> R et al. Cell Rep, 2019 </a:t>
            </a:r>
            <a:r>
              <a:rPr lang="mr-IN" sz="1200" i="1" dirty="0" smtClean="0"/>
              <a:t>–</a:t>
            </a:r>
            <a:r>
              <a:rPr lang="en-US" sz="1200" i="1" smtClean="0"/>
              <a:t> Synthetic lethal interaction of SHOC2 depletion with MEK inhibition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5B458-8534-A949-AE9C-06683C5589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54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Simultaneous</a:t>
            </a:r>
            <a:r>
              <a:rPr lang="en-US" dirty="0"/>
              <a:t> inhibition of </a:t>
            </a:r>
            <a:r>
              <a:rPr lang="en-US" b="1" dirty="0"/>
              <a:t>MAPK and NOTCH </a:t>
            </a:r>
            <a:r>
              <a:rPr lang="en-US" dirty="0"/>
              <a:t>pathway also enhanced </a:t>
            </a:r>
            <a:r>
              <a:rPr lang="en-US" dirty="0" err="1"/>
              <a:t>MEKi</a:t>
            </a:r>
            <a:r>
              <a:rPr lang="en-US" dirty="0"/>
              <a:t> efficiency in </a:t>
            </a:r>
            <a:r>
              <a:rPr lang="en-US" b="1" dirty="0"/>
              <a:t>melanoma</a:t>
            </a:r>
            <a:r>
              <a:rPr lang="en-US" dirty="0"/>
              <a:t> (increased downregulation of </a:t>
            </a:r>
            <a:r>
              <a:rPr lang="en-US" dirty="0" err="1"/>
              <a:t>pERK</a:t>
            </a:r>
            <a:r>
              <a:rPr lang="en-US" dirty="0"/>
              <a:t> and HES1).</a:t>
            </a:r>
          </a:p>
          <a:p>
            <a:r>
              <a:rPr lang="en-US" dirty="0"/>
              <a:t>And </a:t>
            </a:r>
            <a:r>
              <a:rPr lang="en-US" b="1" dirty="0" err="1"/>
              <a:t>MEKi+BRAFi</a:t>
            </a:r>
            <a:r>
              <a:rPr lang="en-US" b="1" dirty="0"/>
              <a:t> combination </a:t>
            </a:r>
            <a:r>
              <a:rPr lang="en-US" dirty="0"/>
              <a:t>is the gold standard in </a:t>
            </a:r>
            <a:r>
              <a:rPr lang="en-US" b="0" dirty="0"/>
              <a:t>malignant</a:t>
            </a:r>
            <a:r>
              <a:rPr lang="en-US" b="1" dirty="0"/>
              <a:t> melanoma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Helvetica" pitchFamily="2" charset="0"/>
              </a:rPr>
              <a:t>In 2020, a </a:t>
            </a:r>
            <a:r>
              <a:rPr lang="en-US" sz="1200" b="1" dirty="0">
                <a:latin typeface="Helvetica" pitchFamily="2" charset="0"/>
              </a:rPr>
              <a:t>complete response </a:t>
            </a:r>
            <a:r>
              <a:rPr lang="en-US" sz="1200" b="0" dirty="0">
                <a:latin typeface="Helvetica" pitchFamily="2" charset="0"/>
              </a:rPr>
              <a:t>to </a:t>
            </a:r>
            <a:r>
              <a:rPr lang="en-CA" sz="1200" b="0" dirty="0">
                <a:latin typeface="Helvetica" pitchFamily="2" charset="0"/>
              </a:rPr>
              <a:t>this drug combination </a:t>
            </a:r>
            <a:r>
              <a:rPr lang="en-US" sz="1200" b="0" dirty="0">
                <a:latin typeface="Helvetica" pitchFamily="2" charset="0"/>
              </a:rPr>
              <a:t>was reported in an </a:t>
            </a:r>
            <a:r>
              <a:rPr lang="en-US" sz="1200" b="1" dirty="0">
                <a:latin typeface="Helvetica" pitchFamily="2" charset="0"/>
              </a:rPr>
              <a:t>advanced LGSOC patient</a:t>
            </a:r>
            <a:r>
              <a:rPr lang="en-US" sz="1200" b="0" dirty="0">
                <a:latin typeface="Helvetica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Helvetica" pitchFamily="2" charset="0"/>
            </a:endParaRPr>
          </a:p>
          <a:p>
            <a:r>
              <a:rPr lang="en-US" sz="1200" b="1" dirty="0">
                <a:latin typeface="Helvetica"/>
                <a:cs typeface="Helvetica"/>
              </a:rPr>
              <a:t>Main study findings: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>
                <a:latin typeface="Helvetica"/>
                <a:cs typeface="Helvetica"/>
              </a:rPr>
              <a:t>MALM2, MAP3K1 modulate MEK resistance (through HES1).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>
                <a:latin typeface="Helvetica"/>
                <a:cs typeface="Helvetica"/>
              </a:rPr>
              <a:t>SHOC2 knock down enhances </a:t>
            </a:r>
            <a:r>
              <a:rPr lang="en-US" sz="1200" dirty="0" err="1">
                <a:latin typeface="Helvetica"/>
                <a:cs typeface="Helvetica"/>
              </a:rPr>
              <a:t>MEKi</a:t>
            </a:r>
            <a:r>
              <a:rPr lang="en-US" sz="1200" dirty="0">
                <a:latin typeface="Helvetica"/>
                <a:cs typeface="Helvetica"/>
              </a:rPr>
              <a:t> efficacy.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>
                <a:latin typeface="Helvetica"/>
                <a:cs typeface="Helvetica"/>
              </a:rPr>
              <a:t>In the absence of a SHOC2 inhibitor, dual MEK + </a:t>
            </a:r>
            <a:r>
              <a:rPr lang="en-US" sz="1200" dirty="0" err="1">
                <a:latin typeface="Helvetica"/>
                <a:cs typeface="Helvetica"/>
              </a:rPr>
              <a:t>PanRAF</a:t>
            </a:r>
            <a:r>
              <a:rPr lang="en-US" sz="1200" dirty="0">
                <a:latin typeface="Helvetica"/>
                <a:cs typeface="Helvetica"/>
              </a:rPr>
              <a:t> inhibition may provide a promising treatment strategy for advanced/recurrent LGSOC patients.</a:t>
            </a:r>
          </a:p>
          <a:p>
            <a:endParaRPr lang="en-US" sz="800" b="1" dirty="0">
              <a:latin typeface="Helvetica"/>
              <a:cs typeface="Helvetica"/>
            </a:endParaRPr>
          </a:p>
          <a:p>
            <a:r>
              <a:rPr lang="en-US" sz="1200" b="1" dirty="0">
                <a:latin typeface="Helvetica"/>
                <a:cs typeface="Helvetica"/>
              </a:rPr>
              <a:t>Clinical significance:</a:t>
            </a:r>
          </a:p>
          <a:p>
            <a:pPr marL="457200" indent="-457200">
              <a:buAutoNum type="arabicParenR"/>
            </a:pPr>
            <a:r>
              <a:rPr lang="en-US" sz="1200" dirty="0">
                <a:latin typeface="Helvetica"/>
                <a:cs typeface="Helvetica"/>
              </a:rPr>
              <a:t>Increase of </a:t>
            </a:r>
            <a:r>
              <a:rPr lang="en-US" sz="1200" dirty="0" err="1">
                <a:latin typeface="Helvetica"/>
                <a:cs typeface="Helvetica"/>
              </a:rPr>
              <a:t>MEKi</a:t>
            </a:r>
            <a:r>
              <a:rPr lang="en-US" sz="1200" dirty="0">
                <a:latin typeface="Helvetica"/>
                <a:cs typeface="Helvetica"/>
              </a:rPr>
              <a:t> drug </a:t>
            </a:r>
            <a:r>
              <a:rPr lang="en-US" sz="1200" b="1" dirty="0">
                <a:latin typeface="Helvetica"/>
                <a:cs typeface="Helvetica"/>
              </a:rPr>
              <a:t>efficacy</a:t>
            </a:r>
            <a:r>
              <a:rPr lang="en-US" sz="1200" dirty="0">
                <a:latin typeface="Helvetica"/>
                <a:cs typeface="Helvetica"/>
              </a:rPr>
              <a:t>,</a:t>
            </a:r>
          </a:p>
          <a:p>
            <a:pPr marL="457200" indent="-457200">
              <a:buAutoNum type="arabicParenR"/>
            </a:pPr>
            <a:r>
              <a:rPr lang="en-US" sz="1200" dirty="0">
                <a:latin typeface="Helvetica"/>
                <a:cs typeface="Helvetica"/>
              </a:rPr>
              <a:t>Potential reduction of undesired drug </a:t>
            </a:r>
            <a:r>
              <a:rPr lang="en-US" sz="1200" b="1" dirty="0">
                <a:latin typeface="Helvetica"/>
                <a:cs typeface="Helvetica"/>
              </a:rPr>
              <a:t>side effects</a:t>
            </a:r>
            <a:r>
              <a:rPr lang="en-US" sz="1200" dirty="0">
                <a:latin typeface="Helvetica"/>
                <a:cs typeface="Helvetica"/>
              </a:rPr>
              <a:t>,</a:t>
            </a:r>
          </a:p>
          <a:p>
            <a:pPr marL="457200" indent="-457200">
              <a:buAutoNum type="arabicParenR"/>
            </a:pPr>
            <a:r>
              <a:rPr lang="en-US" sz="1200" dirty="0">
                <a:latin typeface="Helvetica"/>
                <a:cs typeface="Helvetica"/>
              </a:rPr>
              <a:t>Reduction of unnecessary treatment associated </a:t>
            </a:r>
            <a:r>
              <a:rPr lang="en-US" sz="1200" b="1" dirty="0">
                <a:latin typeface="Helvetica"/>
                <a:cs typeface="Helvetica"/>
              </a:rPr>
              <a:t>costs</a:t>
            </a:r>
            <a:r>
              <a:rPr lang="en-US" sz="1200" dirty="0">
                <a:latin typeface="Helvetica"/>
                <a:cs typeface="Helvetica"/>
              </a:rPr>
              <a:t>.</a:t>
            </a:r>
          </a:p>
          <a:p>
            <a:pPr marL="457200" indent="-457200">
              <a:buAutoNum type="arabicParenR"/>
            </a:pPr>
            <a:endParaRPr lang="en-US" sz="800" dirty="0">
              <a:latin typeface="Helvetica"/>
              <a:cs typeface="Helvetica"/>
            </a:endParaRPr>
          </a:p>
          <a:p>
            <a:r>
              <a:rPr lang="en-US" sz="1200" b="1" dirty="0">
                <a:latin typeface="Helvetica"/>
                <a:cs typeface="Helvetica"/>
              </a:rPr>
              <a:t>Next steps:</a:t>
            </a:r>
          </a:p>
          <a:p>
            <a:r>
              <a:rPr lang="en-US" sz="1200" dirty="0">
                <a:latin typeface="Helvetica"/>
                <a:cs typeface="Helvetica"/>
              </a:rPr>
              <a:t>Clinical validation.</a:t>
            </a:r>
            <a:endParaRPr lang="en-US" sz="1200" b="0" dirty="0"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5B458-8534-A949-AE9C-06683C5589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1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Thanks all for your attention!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Special thanks to all patients, advocates, funders &amp; collaborators that have participated in these studies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5B458-8534-A949-AE9C-06683C5589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3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597A8-A12B-6A22-C66E-516C562CB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D35340-9127-81FF-B3AA-7EAA55C59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F89FC-5CF2-FEC5-149D-29ECEE8C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9DDEE1-CB65-846A-2BB2-765466A2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542A32-8C97-AEA9-51F2-FC717895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6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3C72E6-A756-5B86-CD5A-94F8C8D4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999EF8-7626-5D50-2725-03EFA9C1B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70DBD5-EEEB-D592-29FA-9A6BDCE4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4EF0B3-7E0B-B2B0-2F2C-87118CD3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448740-B38B-B72B-C4ED-46360835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1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6D78129-A688-6015-E6DB-3841C5FB0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DEDE6E-9498-B318-2B19-DDE05611C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F1D68-3CA8-CCDD-3CA2-D04FC142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DEFFF9-D538-653D-14E3-4CCF074E8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3C48E2-647D-7884-07AB-4A6CBD21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9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62977-71D4-E506-1F23-E562FEDC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9BB3AC-D88F-2BC8-24D5-FA73EC31D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464075-170F-A93A-FC45-F669213A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93DCB7-E529-BC2E-4BA0-1553D608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17D193-6A46-5F73-DB95-0C9F8269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02FF5A-A82F-2D88-5BFA-681C2F6D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4C0DE9-42A4-4F67-64D3-EE8237493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F13A2-DB5D-F4EF-25F4-461AE544F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0F3E92-CA8E-3DDA-AE0E-128397F3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9F6849-A7D6-29A8-0D24-A40E8079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1EB3EF-D9F7-CE75-5622-08F52BCF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C40549-3022-713F-8D33-4319F53E3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C08090-76D3-C44F-65B4-CEF857B7B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8E0A36-C96A-15A7-C9BA-936DA70C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FA59D0-9A83-F0A7-1A10-A724A38A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68DA94-7691-05EE-1ED7-1636F38D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2FF66-0E46-A547-3AFC-9D4D0485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5C4C82-91F5-E310-49F1-37E956D7E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4CB1A3-58CF-8A98-3E27-6A4891EF1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EE024B-726C-B4DA-A081-3E6131C2E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2AE590-672B-AED3-FF49-EB2BD5BBE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B52E16-1914-54C6-8F58-6E396960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A16598-BE62-E0B8-D401-F88291FE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33EC01-3F80-4627-BB1C-7861DECB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9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0AA9A1-C2A1-5EDE-94C8-473E145C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B741C7-9BBA-1084-F667-393FCCE6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664070-2939-A7C2-224B-143311A5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14C302B-86CA-76D0-8271-8A0ACEB0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4197A6-DC08-7373-E256-CCD51A64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1A3DB4-1E5D-7265-1DDC-97D4C18C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554147-D47F-5DA5-B329-F508D31E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8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C061E5-A126-EB05-CBFE-75F572D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E7ED8F-1E3F-7340-815E-EFF30E09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DE2BDE-38C1-FA85-BF28-DEE14093E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5EAEE4-AD1D-3B77-6DA3-33E0691C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5CA528-5FFD-F851-A973-067C27F4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8662DC-EA7B-E8FE-7ECF-687EA2EF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1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47F71-9C67-92BB-EE5A-2282F012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45217F-BFAC-9491-D28D-707456074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B7681F-61B9-D5FA-1173-81F0674CD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BB2687-B2C3-5FA7-18BE-98F142F4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D16460-D984-78F1-9167-B411BE62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EEA40D-3C3D-6657-9059-0D700FF6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A8D66A0-EBC0-8CDD-D7CA-596D5146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51F346-65A4-C39A-9258-C9D598A25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6391A1-2651-4F01-DC76-9FA6D71BC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E328-301F-8D47-86B1-AA1D7C1B5E82}" type="datetimeFigureOut">
              <a:rPr lang="en-US" smtClean="0"/>
              <a:t>26/05/22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35AF40-B9F7-D261-8A27-1132701F5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BA9CE-EA9D-1ED8-7A45-E16BBE4A3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8A16E-F269-C445-A51F-FB9D31187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tif"/><Relationship Id="rId12" Type="http://schemas.openxmlformats.org/officeDocument/2006/relationships/image" Target="../media/image22.tif"/><Relationship Id="rId13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tif"/><Relationship Id="rId8" Type="http://schemas.openxmlformats.org/officeDocument/2006/relationships/image" Target="../media/image18.tif"/><Relationship Id="rId9" Type="http://schemas.openxmlformats.org/officeDocument/2006/relationships/image" Target="../media/image19.tif"/><Relationship Id="rId10" Type="http://schemas.openxmlformats.org/officeDocument/2006/relationships/image" Target="../media/image20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jpe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42.png"/><Relationship Id="rId16" Type="http://schemas.openxmlformats.org/officeDocument/2006/relationships/image" Target="../media/image10.jpeg"/><Relationship Id="rId17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01072B-A502-298B-0499-9967F38524ED}"/>
              </a:ext>
            </a:extLst>
          </p:cNvPr>
          <p:cNvSpPr/>
          <p:nvPr/>
        </p:nvSpPr>
        <p:spPr>
          <a:xfrm>
            <a:off x="0" y="950024"/>
            <a:ext cx="12192000" cy="2758829"/>
          </a:xfrm>
          <a:prstGeom prst="rect">
            <a:avLst/>
          </a:prstGeom>
          <a:solidFill>
            <a:srgbClr val="10AD9E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28E32D4-C456-6721-2AA5-F40AB0227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94" b="12623"/>
          <a:stretch/>
        </p:blipFill>
        <p:spPr bwMode="auto">
          <a:xfrm>
            <a:off x="1579050" y="12851"/>
            <a:ext cx="692029" cy="8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DA66C-8B86-A061-6958-D47664ADD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044" y="708437"/>
            <a:ext cx="10897183" cy="2387600"/>
          </a:xfrm>
        </p:spPr>
        <p:txBody>
          <a:bodyPr>
            <a:noAutofit/>
          </a:bodyPr>
          <a:lstStyle/>
          <a:p>
            <a:r>
              <a:rPr lang="en-CA" sz="4400" b="1" dirty="0"/>
              <a:t>HES1 expression limits the response of </a:t>
            </a:r>
            <a:br>
              <a:rPr lang="en-CA" sz="4400" b="1" dirty="0"/>
            </a:br>
            <a:r>
              <a:rPr lang="en-CA" sz="4400" b="1" dirty="0"/>
              <a:t>low-grade serous ovarian carcinomas </a:t>
            </a:r>
            <a:br>
              <a:rPr lang="en-CA" sz="4400" b="1" dirty="0"/>
            </a:br>
            <a:r>
              <a:rPr lang="en-CA" sz="4400" b="1" dirty="0"/>
              <a:t>to MEK inhibition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2419A2-8A81-382E-C41D-D973BBCD0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2068" y="5162314"/>
            <a:ext cx="9144000" cy="1655762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Presented by Dr. Marta Llaurado Fernandez, PhD</a:t>
            </a:r>
          </a:p>
          <a:p>
            <a:pPr>
              <a:spcBef>
                <a:spcPts val="0"/>
              </a:spcBef>
            </a:pPr>
            <a:r>
              <a:rPr lang="en-CA" sz="1600" dirty="0"/>
              <a:t>Research Associate &amp; Program Manager</a:t>
            </a:r>
            <a:br>
              <a:rPr lang="en-CA" sz="1600" dirty="0"/>
            </a:br>
            <a:r>
              <a:rPr lang="en-CA" sz="1600" dirty="0"/>
              <a:t>Department of Obstetrics &amp; Gynecology, University of British Columbia, Vancouver </a:t>
            </a:r>
          </a:p>
          <a:p>
            <a:r>
              <a:rPr lang="en-US" sz="1600" dirty="0"/>
              <a:t>Ottawa – May 27, 2022</a:t>
            </a:r>
            <a:endParaRPr lang="en-CA" sz="16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78D1058F-CD20-B232-99A4-E88A5420FFDA}"/>
              </a:ext>
            </a:extLst>
          </p:cNvPr>
          <p:cNvSpPr txBox="1">
            <a:spLocks/>
          </p:cNvSpPr>
          <p:nvPr/>
        </p:nvSpPr>
        <p:spPr>
          <a:xfrm>
            <a:off x="1656400" y="307135"/>
            <a:ext cx="9144000" cy="234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b="1" dirty="0">
                <a:solidFill>
                  <a:srgbClr val="10AD9E"/>
                </a:solidFill>
              </a:rPr>
              <a:t>10th Canadian Conference on Ovarian Cancer Research – 10e </a:t>
            </a:r>
            <a:r>
              <a:rPr lang="en-CA" sz="1200" b="1" dirty="0" err="1">
                <a:solidFill>
                  <a:srgbClr val="10AD9E"/>
                </a:solidFill>
              </a:rPr>
              <a:t>Conférence</a:t>
            </a:r>
            <a:r>
              <a:rPr lang="en-CA" sz="1200" b="1" dirty="0">
                <a:solidFill>
                  <a:srgbClr val="10AD9E"/>
                </a:solidFill>
              </a:rPr>
              <a:t> Canadienne sur la Recherche </a:t>
            </a:r>
            <a:r>
              <a:rPr lang="en-CA" sz="1200" b="1" dirty="0" err="1">
                <a:solidFill>
                  <a:srgbClr val="10AD9E"/>
                </a:solidFill>
              </a:rPr>
              <a:t>en</a:t>
            </a:r>
            <a:r>
              <a:rPr lang="en-CA" sz="1200" b="1" dirty="0">
                <a:solidFill>
                  <a:srgbClr val="10AD9E"/>
                </a:solidFill>
              </a:rPr>
              <a:t> Cancer </a:t>
            </a:r>
            <a:r>
              <a:rPr lang="en-CA" sz="1200" b="1" dirty="0" err="1">
                <a:solidFill>
                  <a:srgbClr val="10AD9E"/>
                </a:solidFill>
              </a:rPr>
              <a:t>Ovarien</a:t>
            </a:r>
            <a:r>
              <a:rPr lang="en-CA" sz="1200" b="1" dirty="0">
                <a:solidFill>
                  <a:srgbClr val="10AD9E"/>
                </a:solidFill>
              </a:rPr>
              <a:t> </a:t>
            </a:r>
            <a:endParaRPr lang="en-US" sz="1200" b="1" dirty="0">
              <a:solidFill>
                <a:srgbClr val="10AD9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62FA1A-CC33-228A-9D18-69077E9AF39A}"/>
              </a:ext>
            </a:extLst>
          </p:cNvPr>
          <p:cNvSpPr txBox="1"/>
          <p:nvPr/>
        </p:nvSpPr>
        <p:spPr>
          <a:xfrm>
            <a:off x="9967736" y="6253870"/>
            <a:ext cx="16653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A" b="1" dirty="0"/>
              <a:t>POS-1.SYM-2.2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400EC2-DF9E-0278-8A2A-165BBF9B7AED}"/>
              </a:ext>
            </a:extLst>
          </p:cNvPr>
          <p:cNvSpPr txBox="1"/>
          <p:nvPr/>
        </p:nvSpPr>
        <p:spPr>
          <a:xfrm>
            <a:off x="735881" y="3278195"/>
            <a:ext cx="1060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Research collaboration between Dr. René </a:t>
            </a:r>
            <a:r>
              <a:rPr lang="en-US" b="1" dirty="0" err="1"/>
              <a:t>Bernards</a:t>
            </a:r>
            <a:r>
              <a:rPr lang="en-US" b="1" dirty="0"/>
              <a:t>, Dr. </a:t>
            </a:r>
            <a:r>
              <a:rPr lang="en-US" b="1" dirty="0" err="1"/>
              <a:t>Katrien</a:t>
            </a:r>
            <a:r>
              <a:rPr lang="en-US" b="1" dirty="0"/>
              <a:t> </a:t>
            </a:r>
            <a:r>
              <a:rPr lang="en-US" b="1" dirty="0" err="1"/>
              <a:t>Berns</a:t>
            </a:r>
            <a:r>
              <a:rPr lang="en-US" b="1" dirty="0"/>
              <a:t> &amp; Dr. Mark Carey laboratories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EE4427C-1981-A1FF-DA4A-EE61AE5AE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669" y="3903727"/>
            <a:ext cx="1905263" cy="9924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29ECB1A-BC8D-D7B1-3898-8D3E3A69D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468" y="3845065"/>
            <a:ext cx="1199717" cy="11997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7200319-08BA-42F3-C423-D7E50F408F24}"/>
              </a:ext>
            </a:extLst>
          </p:cNvPr>
          <p:cNvGrpSpPr/>
          <p:nvPr/>
        </p:nvGrpSpPr>
        <p:grpSpPr>
          <a:xfrm>
            <a:off x="4126533" y="3702801"/>
            <a:ext cx="3775409" cy="1493963"/>
            <a:chOff x="5380606" y="853719"/>
            <a:chExt cx="3775409" cy="14939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DEF021-0B1B-4270-BF9F-C4D788BFA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0606" y="853720"/>
              <a:ext cx="1198976" cy="14939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D6BEA21-8CE7-060A-A127-451C9C420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873" t="4514" r="28510" b="26288"/>
            <a:stretch/>
          </p:blipFill>
          <p:spPr>
            <a:xfrm>
              <a:off x="6689155" y="853719"/>
              <a:ext cx="1157570" cy="1493963"/>
            </a:xfrm>
            <a:prstGeom prst="rect">
              <a:avLst/>
            </a:prstGeom>
          </p:spPr>
        </p:pic>
        <p:pic>
          <p:nvPicPr>
            <p:cNvPr id="20" name="Picture 4" descr="Mark Carey | Department of Obstetrics &amp; Gynaecology">
              <a:extLst>
                <a:ext uri="{FF2B5EF4-FFF2-40B4-BE49-F238E27FC236}">
                  <a16:creationId xmlns:a16="http://schemas.microsoft.com/office/drawing/2014/main" xmlns="" id="{45A6497F-C35E-C32D-3E9D-06166561A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1" r="7334"/>
            <a:stretch/>
          </p:blipFill>
          <p:spPr bwMode="auto">
            <a:xfrm>
              <a:off x="7956298" y="853719"/>
              <a:ext cx="1199717" cy="1493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423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EA5AB1-589C-4D96-0E7E-832B0638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406" y="-44336"/>
            <a:ext cx="10371188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Low-grade serous ovarian carcinoma (LGSOC)</a:t>
            </a:r>
          </a:p>
        </p:txBody>
      </p:sp>
      <p:grpSp>
        <p:nvGrpSpPr>
          <p:cNvPr id="6" name="Group 40">
            <a:extLst>
              <a:ext uri="{FF2B5EF4-FFF2-40B4-BE49-F238E27FC236}">
                <a16:creationId xmlns:a16="http://schemas.microsoft.com/office/drawing/2014/main" xmlns="" id="{69C7EAC9-3C8D-C1DF-A533-90716FE76D2D}"/>
              </a:ext>
            </a:extLst>
          </p:cNvPr>
          <p:cNvGrpSpPr>
            <a:grpSpLocks/>
          </p:cNvGrpSpPr>
          <p:nvPr/>
        </p:nvGrpSpPr>
        <p:grpSpPr bwMode="auto">
          <a:xfrm>
            <a:off x="6941571" y="1321488"/>
            <a:ext cx="3065205" cy="2461030"/>
            <a:chOff x="8761424" y="6094390"/>
            <a:chExt cx="5775067" cy="4551325"/>
          </a:xfrm>
        </p:grpSpPr>
        <p:pic>
          <p:nvPicPr>
            <p:cNvPr id="7" name="Picture 41">
              <a:extLst>
                <a:ext uri="{FF2B5EF4-FFF2-40B4-BE49-F238E27FC236}">
                  <a16:creationId xmlns:a16="http://schemas.microsoft.com/office/drawing/2014/main" xmlns="" id="{F1BDADF7-6B71-E58A-1E9D-85D290B4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7"/>
            <a:stretch>
              <a:fillRect/>
            </a:stretch>
          </p:blipFill>
          <p:spPr bwMode="auto">
            <a:xfrm>
              <a:off x="9538786" y="6094390"/>
              <a:ext cx="4997705" cy="455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2">
              <a:extLst>
                <a:ext uri="{FF2B5EF4-FFF2-40B4-BE49-F238E27FC236}">
                  <a16:creationId xmlns:a16="http://schemas.microsoft.com/office/drawing/2014/main" xmlns="" id="{D773DBAD-60C0-3962-5BA3-4EAC36A37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1424" y="6959140"/>
              <a:ext cx="2748399" cy="1536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6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16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140 new </a:t>
              </a:r>
            </a:p>
            <a:p>
              <a:pPr eaLnBrk="1" hangingPunct="1"/>
              <a:r>
                <a:rPr lang="en-US" altLang="en-US" sz="16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cases/year</a:t>
              </a:r>
            </a:p>
          </p:txBody>
        </p:sp>
        <p:sp>
          <p:nvSpPr>
            <p:cNvPr id="9" name="TextBox 43">
              <a:extLst>
                <a:ext uri="{FF2B5EF4-FFF2-40B4-BE49-F238E27FC236}">
                  <a16:creationId xmlns:a16="http://schemas.microsoft.com/office/drawing/2014/main" xmlns="" id="{43D9CE31-D6DB-A5BB-426F-EE9ABB87E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6781" y="8644972"/>
              <a:ext cx="3492636" cy="108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600">
                  <a:solidFill>
                    <a:schemeClr val="tx2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1,120 new </a:t>
              </a:r>
            </a:p>
            <a:p>
              <a:pPr eaLnBrk="1" hangingPunct="1"/>
              <a:r>
                <a:rPr lang="en-US" altLang="en-US" sz="16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cases/year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38169E32-19ED-38ED-CA25-4E62EC2114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611037" y="7665689"/>
              <a:ext cx="1008371" cy="32066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E7C5E603-8803-A5E4-F3C4-8C56BE8754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105077" y="8843882"/>
              <a:ext cx="1047881" cy="40023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4060FD-34E6-2D15-92FD-181EF0F9F636}"/>
              </a:ext>
            </a:extLst>
          </p:cNvPr>
          <p:cNvSpPr txBox="1"/>
          <p:nvPr/>
        </p:nvSpPr>
        <p:spPr>
          <a:xfrm>
            <a:off x="6344670" y="1092384"/>
            <a:ext cx="2153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Frequency rates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081F5E-1696-5E47-E6C4-BDD627B6CE8B}"/>
              </a:ext>
            </a:extLst>
          </p:cNvPr>
          <p:cNvSpPr txBox="1"/>
          <p:nvPr/>
        </p:nvSpPr>
        <p:spPr>
          <a:xfrm>
            <a:off x="6344670" y="3976858"/>
            <a:ext cx="6002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Response rates (advanced/recurrent stage)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13B3802-47CB-620A-8E08-0D1DACCD274B}"/>
              </a:ext>
            </a:extLst>
          </p:cNvPr>
          <p:cNvGrpSpPr/>
          <p:nvPr/>
        </p:nvGrpSpPr>
        <p:grpSpPr>
          <a:xfrm>
            <a:off x="4730545" y="4506457"/>
            <a:ext cx="7363147" cy="1785206"/>
            <a:chOff x="4275944" y="13393230"/>
            <a:chExt cx="9224994" cy="188884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F7C2C71-880A-1F44-35FF-3404F5968893}"/>
                </a:ext>
              </a:extLst>
            </p:cNvPr>
            <p:cNvSpPr txBox="1"/>
            <p:nvPr/>
          </p:nvSpPr>
          <p:spPr bwMode="auto">
            <a:xfrm>
              <a:off x="5402885" y="13871307"/>
              <a:ext cx="29176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2" charset="0"/>
                  <a:ea typeface="ＭＳ Ｐゴシック" charset="0"/>
                  <a:cs typeface="Arial"/>
                </a:rPr>
                <a:t>Anti-hormone therapies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C463967-A550-29B6-717F-2847C825730A}"/>
                </a:ext>
              </a:extLst>
            </p:cNvPr>
            <p:cNvSpPr/>
            <p:nvPr/>
          </p:nvSpPr>
          <p:spPr bwMode="auto">
            <a:xfrm>
              <a:off x="8336034" y="13852258"/>
              <a:ext cx="474740" cy="4072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" lastClr="FFFFFF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97B573E-A70C-6752-81CD-EE05C1FE6F0D}"/>
                </a:ext>
              </a:extLst>
            </p:cNvPr>
            <p:cNvSpPr txBox="1"/>
            <p:nvPr/>
          </p:nvSpPr>
          <p:spPr bwMode="auto">
            <a:xfrm>
              <a:off x="5821473" y="13409258"/>
              <a:ext cx="24990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2" charset="0"/>
                  <a:ea typeface="ＭＳ Ｐゴシック" charset="0"/>
                  <a:cs typeface="Arial"/>
                </a:rPr>
                <a:t>Chemotherapies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60513A3-B607-372F-DD9B-BED629231952}"/>
                </a:ext>
              </a:extLst>
            </p:cNvPr>
            <p:cNvSpPr txBox="1"/>
            <p:nvPr/>
          </p:nvSpPr>
          <p:spPr bwMode="auto">
            <a:xfrm>
              <a:off x="8758761" y="13871307"/>
              <a:ext cx="6190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2" charset="0"/>
                  <a:ea typeface="ＭＳ Ｐゴシック" charset="0"/>
                  <a:cs typeface="Arial"/>
                </a:rPr>
                <a:t>9%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E233890-EE58-0F6F-72A3-FB24755E5981}"/>
                </a:ext>
              </a:extLst>
            </p:cNvPr>
            <p:cNvSpPr/>
            <p:nvPr/>
          </p:nvSpPr>
          <p:spPr bwMode="auto">
            <a:xfrm>
              <a:off x="8336034" y="13393230"/>
              <a:ext cx="213411" cy="3693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" lastClr="FFFFFF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1460C70-ACB8-E611-A7DE-E0154587B4BD}"/>
                </a:ext>
              </a:extLst>
            </p:cNvPr>
            <p:cNvSpPr txBox="1"/>
            <p:nvPr/>
          </p:nvSpPr>
          <p:spPr bwMode="auto">
            <a:xfrm>
              <a:off x="8489822" y="13409258"/>
              <a:ext cx="6190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2" charset="0"/>
                  <a:ea typeface="ＭＳ Ｐゴシック" charset="0"/>
                  <a:cs typeface="Arial"/>
                </a:rPr>
                <a:t>4%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124D883-BC4E-D6D4-A2F2-62241AD5D0EB}"/>
                </a:ext>
              </a:extLst>
            </p:cNvPr>
            <p:cNvSpPr txBox="1"/>
            <p:nvPr/>
          </p:nvSpPr>
          <p:spPr bwMode="auto">
            <a:xfrm>
              <a:off x="4812083" y="14381282"/>
              <a:ext cx="3508408" cy="358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2" charset="0"/>
                  <a:ea typeface="ＭＳ Ｐゴシック" charset="0"/>
                  <a:cs typeface="Arial"/>
                </a:rPr>
                <a:t>MEK inhibitor therapies</a:t>
              </a:r>
              <a:endParaRPr lang="en-US" sz="1600" kern="0" baseline="30000" dirty="0">
                <a:solidFill>
                  <a:sysClr val="windowText" lastClr="000000"/>
                </a:solidFill>
                <a:latin typeface="Helvetica" pitchFamily="2" charset="0"/>
                <a:ea typeface="ＭＳ Ｐゴシック" charset="0"/>
                <a:cs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4EEE6C3-2582-0989-349F-0AECC92AEB38}"/>
                </a:ext>
              </a:extLst>
            </p:cNvPr>
            <p:cNvSpPr/>
            <p:nvPr/>
          </p:nvSpPr>
          <p:spPr bwMode="auto">
            <a:xfrm>
              <a:off x="8338435" y="14362233"/>
              <a:ext cx="1336881" cy="41127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" lastClr="FFFFFF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B0D5B03-B614-BB74-D955-00341A1B3205}"/>
                </a:ext>
              </a:extLst>
            </p:cNvPr>
            <p:cNvSpPr txBox="1"/>
            <p:nvPr/>
          </p:nvSpPr>
          <p:spPr bwMode="auto">
            <a:xfrm>
              <a:off x="9508949" y="14381282"/>
              <a:ext cx="8796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2" charset="0"/>
                  <a:ea typeface="ＭＳ Ｐゴシック" charset="0"/>
                  <a:cs typeface="Arial"/>
                </a:rPr>
                <a:t>26%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C85019A-3F2E-983A-1D9D-715B716F0E39}"/>
                </a:ext>
              </a:extLst>
            </p:cNvPr>
            <p:cNvSpPr/>
            <p:nvPr/>
          </p:nvSpPr>
          <p:spPr bwMode="auto">
            <a:xfrm>
              <a:off x="8336034" y="14863433"/>
              <a:ext cx="4454400" cy="40726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" lastClr="FFFFFF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25" name="Lightning Bolt 24">
              <a:extLst>
                <a:ext uri="{FF2B5EF4-FFF2-40B4-BE49-F238E27FC236}">
                  <a16:creationId xmlns:a16="http://schemas.microsoft.com/office/drawing/2014/main" xmlns="" id="{08AEBFF7-1D3D-A5CA-819F-35B8C38D6E69}"/>
                </a:ext>
              </a:extLst>
            </p:cNvPr>
            <p:cNvSpPr/>
            <p:nvPr/>
          </p:nvSpPr>
          <p:spPr>
            <a:xfrm rot="1342968">
              <a:off x="8438991" y="14831287"/>
              <a:ext cx="473871" cy="450788"/>
            </a:xfrm>
            <a:prstGeom prst="lightningBol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Helvetica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CB4B799-66CC-D490-E4BA-528069D0E6C0}"/>
                </a:ext>
              </a:extLst>
            </p:cNvPr>
            <p:cNvSpPr txBox="1"/>
            <p:nvPr/>
          </p:nvSpPr>
          <p:spPr bwMode="auto">
            <a:xfrm>
              <a:off x="12621307" y="14887924"/>
              <a:ext cx="8796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2" charset="0"/>
                  <a:ea typeface="ＭＳ Ｐゴシック" charset="0"/>
                  <a:cs typeface="Arial"/>
                </a:rPr>
                <a:t>74%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7261D51-D5B3-6652-4972-2534008B9487}"/>
                </a:ext>
              </a:extLst>
            </p:cNvPr>
            <p:cNvSpPr txBox="1"/>
            <p:nvPr/>
          </p:nvSpPr>
          <p:spPr bwMode="auto">
            <a:xfrm>
              <a:off x="4275944" y="14876225"/>
              <a:ext cx="4044547" cy="358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2" charset="0"/>
                  <a:ea typeface="ＭＳ Ｐゴシック" charset="0"/>
                  <a:cs typeface="Arial"/>
                </a:rPr>
                <a:t>Lacking effective therapies</a:t>
              </a:r>
            </a:p>
          </p:txBody>
        </p:sp>
      </p:grpSp>
      <p:pic>
        <p:nvPicPr>
          <p:cNvPr id="49" name="Picture 48" descr="A family posing for a picture&#10;&#10;Description automatically generated with low confidence">
            <a:extLst>
              <a:ext uri="{FF2B5EF4-FFF2-40B4-BE49-F238E27FC236}">
                <a16:creationId xmlns:a16="http://schemas.microsoft.com/office/drawing/2014/main" xmlns="" id="{62195985-574D-63A4-4107-065785D17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309" y="3783679"/>
            <a:ext cx="2416457" cy="18123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35599425-8263-9468-4406-8C1138E4FD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1" b="-4"/>
          <a:stretch/>
        </p:blipFill>
        <p:spPr>
          <a:xfrm>
            <a:off x="1039841" y="1410154"/>
            <a:ext cx="2011688" cy="2083901"/>
          </a:xfrm>
          <a:prstGeom prst="rect">
            <a:avLst/>
          </a:prstGeom>
        </p:spPr>
      </p:pic>
      <p:pic>
        <p:nvPicPr>
          <p:cNvPr id="51" name="Picture 2" descr="Facing terminal cancer diagnosis pushed CBC Nonfiction Prize finalist Amy  MacRae to find her voice as a writer | CBC Books">
            <a:extLst>
              <a:ext uri="{FF2B5EF4-FFF2-40B4-BE49-F238E27FC236}">
                <a16:creationId xmlns:a16="http://schemas.microsoft.com/office/drawing/2014/main" xmlns="" id="{CD12DDDA-CBC1-5FA5-A0F6-314CEA8BC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15751" r="22092" b="31072"/>
          <a:stretch/>
        </p:blipFill>
        <p:spPr bwMode="auto">
          <a:xfrm>
            <a:off x="3248872" y="1638652"/>
            <a:ext cx="1587824" cy="20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Saskatchewan-born model Ashley Luther, better known as Elly Mayday, dead at  30 | CBC News">
            <a:extLst>
              <a:ext uri="{FF2B5EF4-FFF2-40B4-BE49-F238E27FC236}">
                <a16:creationId xmlns:a16="http://schemas.microsoft.com/office/drawing/2014/main" xmlns="" id="{35388F42-365E-F1FD-95F6-C0BF31DF1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t="1461" r="21641" b="7397"/>
          <a:stretch/>
        </p:blipFill>
        <p:spPr bwMode="auto">
          <a:xfrm>
            <a:off x="646232" y="3594915"/>
            <a:ext cx="1587825" cy="276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11C7D83-CF83-D25F-8E17-356993231096}"/>
              </a:ext>
            </a:extLst>
          </p:cNvPr>
          <p:cNvSpPr txBox="1"/>
          <p:nvPr/>
        </p:nvSpPr>
        <p:spPr bwMode="auto">
          <a:xfrm>
            <a:off x="719933" y="1096520"/>
            <a:ext cx="639816" cy="349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Helvetica" pitchFamily="2" charset="0"/>
                <a:ea typeface="ＭＳ Ｐゴシック" charset="0"/>
                <a:cs typeface="Arial"/>
              </a:rPr>
              <a:t>Jane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67FA616-A558-576F-B777-AA8665D1FF7A}"/>
              </a:ext>
            </a:extLst>
          </p:cNvPr>
          <p:cNvSpPr txBox="1"/>
          <p:nvPr/>
        </p:nvSpPr>
        <p:spPr bwMode="auto">
          <a:xfrm>
            <a:off x="3557313" y="1325079"/>
            <a:ext cx="639816" cy="349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Helvetica" pitchFamily="2" charset="0"/>
                <a:ea typeface="ＭＳ Ｐゴシック" charset="0"/>
                <a:cs typeface="Arial"/>
              </a:rPr>
              <a:t>Amy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052E03E-EE30-9843-3765-86DF7957D9C6}"/>
              </a:ext>
            </a:extLst>
          </p:cNvPr>
          <p:cNvSpPr txBox="1"/>
          <p:nvPr/>
        </p:nvSpPr>
        <p:spPr bwMode="auto">
          <a:xfrm>
            <a:off x="26360" y="3240047"/>
            <a:ext cx="9508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Helvetica" pitchFamily="2" charset="0"/>
                <a:ea typeface="ＭＳ Ｐゴシック" charset="0"/>
                <a:cs typeface="Arial"/>
              </a:rPr>
              <a:t>Ashley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5E2D3F-A140-DE1C-B0D2-70F731D2CCE7}"/>
              </a:ext>
            </a:extLst>
          </p:cNvPr>
          <p:cNvSpPr txBox="1"/>
          <p:nvPr/>
        </p:nvSpPr>
        <p:spPr bwMode="auto">
          <a:xfrm>
            <a:off x="4726477" y="3825433"/>
            <a:ext cx="831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Helvetica" pitchFamily="2" charset="0"/>
                <a:ea typeface="ＭＳ Ｐゴシック" charset="0"/>
                <a:cs typeface="Arial"/>
              </a:rPr>
              <a:t>Sarah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06D1257-2912-F931-A42A-AA4868C1BAC8}"/>
              </a:ext>
            </a:extLst>
          </p:cNvPr>
          <p:cNvSpPr txBox="1"/>
          <p:nvPr/>
        </p:nvSpPr>
        <p:spPr>
          <a:xfrm>
            <a:off x="8419820" y="6376003"/>
            <a:ext cx="255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Mortality rate (~70%) </a:t>
            </a:r>
            <a:endParaRPr lang="en-US" dirty="0">
              <a:latin typeface="Helvetica" pitchFamily="2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792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76CB89-A4C5-C72F-D8D8-B276F9741662}"/>
              </a:ext>
            </a:extLst>
          </p:cNvPr>
          <p:cNvSpPr txBox="1"/>
          <p:nvPr/>
        </p:nvSpPr>
        <p:spPr>
          <a:xfrm>
            <a:off x="266700" y="3041882"/>
            <a:ext cx="38540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CA" sz="2000" b="1" dirty="0">
                <a:latin typeface="Helvetica" pitchFamily="2" charset="0"/>
                <a:cs typeface="Calibri"/>
              </a:rPr>
              <a:t>Trametinib (MEK inhibitor) </a:t>
            </a:r>
            <a:r>
              <a:rPr lang="en-CA" sz="2000" dirty="0">
                <a:latin typeface="Helvetica" pitchFamily="2" charset="0"/>
                <a:cs typeface="Calibri"/>
              </a:rPr>
              <a:t>is the n</a:t>
            </a:r>
            <a:r>
              <a:rPr lang="en-CA" sz="2000" dirty="0">
                <a:latin typeface="Helvetica" pitchFamily="2" charset="0"/>
                <a:cs typeface="Calibri"/>
                <a:sym typeface="Wingdings" pitchFamily="2" charset="2"/>
              </a:rPr>
              <a:t>ew standard of care for LGSOC.</a:t>
            </a:r>
          </a:p>
          <a:p>
            <a:pPr>
              <a:defRPr/>
            </a:pPr>
            <a:endParaRPr lang="en-CA" sz="2000" dirty="0">
              <a:latin typeface="Helvetica" pitchFamily="2" charset="0"/>
              <a:cs typeface="Calibri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latin typeface="Helvetica" pitchFamily="2" charset="0"/>
                <a:cs typeface="Calibri"/>
              </a:rPr>
              <a:t>Ineffective in 74% of patients;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latin typeface="Helvetica" pitchFamily="2" charset="0"/>
                <a:cs typeface="Calibri"/>
              </a:rPr>
              <a:t>Acquired drug resistance;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latin typeface="Helvetica" pitchFamily="2" charset="0"/>
                <a:cs typeface="Calibri"/>
              </a:rPr>
              <a:t>Undesired drug effects.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30B6CC-A7B6-4C16-D636-ED8D61133DDB}"/>
              </a:ext>
            </a:extLst>
          </p:cNvPr>
          <p:cNvSpPr txBox="1"/>
          <p:nvPr/>
        </p:nvSpPr>
        <p:spPr>
          <a:xfrm>
            <a:off x="8465272" y="3041882"/>
            <a:ext cx="332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Finding a drug that synergizes with </a:t>
            </a:r>
            <a:r>
              <a:rPr lang="en-US" sz="2000" b="1" dirty="0" err="1">
                <a:latin typeface="Helvetica" pitchFamily="2" charset="0"/>
              </a:rPr>
              <a:t>MEKi</a:t>
            </a:r>
            <a:r>
              <a:rPr lang="en-US" sz="2000" b="1" dirty="0">
                <a:latin typeface="Helvetica" pitchFamily="2" charset="0"/>
              </a:rPr>
              <a:t> in LGSOC.</a:t>
            </a:r>
          </a:p>
          <a:p>
            <a:endParaRPr lang="en-US" sz="20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Patient-derived cell culture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CRISPR </a:t>
            </a:r>
            <a:r>
              <a:rPr lang="en-US" sz="2000" dirty="0" smtClean="0">
                <a:latin typeface="Helvetica" pitchFamily="2" charset="0"/>
              </a:rPr>
              <a:t>screens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" pitchFamily="2" charset="0"/>
              </a:rPr>
              <a:t>Knock in and down </a:t>
            </a:r>
            <a:r>
              <a:rPr lang="en-US" sz="2000" dirty="0" err="1" smtClean="0">
                <a:latin typeface="Helvetica" pitchFamily="2" charset="0"/>
              </a:rPr>
              <a:t>exps</a:t>
            </a: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 pitchFamily="2" charset="0"/>
              </a:rPr>
              <a:t>Mice </a:t>
            </a:r>
            <a:r>
              <a:rPr lang="en-US" sz="2000" dirty="0">
                <a:latin typeface="Helvetica" pitchFamily="2" charset="0"/>
              </a:rPr>
              <a:t>xenograft models</a:t>
            </a:r>
          </a:p>
        </p:txBody>
      </p:sp>
      <p:pic>
        <p:nvPicPr>
          <p:cNvPr id="2056" name="Picture 8" descr="ThePhysicalEducator.com on Twitter: &quot;3️⃣ National Standards Badges #PhysEd  is an academic subject with its own set of standards and outcomes. These  badges help educate my students (and school community) on the different">
            <a:extLst>
              <a:ext uri="{FF2B5EF4-FFF2-40B4-BE49-F238E27FC236}">
                <a16:creationId xmlns:a16="http://schemas.microsoft.com/office/drawing/2014/main" xmlns="" id="{74E1AD42-7A08-E486-AC68-D5A3DA9DF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t="65285" r="12188" b="12997"/>
          <a:stretch/>
        </p:blipFill>
        <p:spPr bwMode="auto">
          <a:xfrm>
            <a:off x="8791418" y="1706504"/>
            <a:ext cx="2675109" cy="7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hePhysicalEducator.com on Twitter: &quot;3️⃣ National Standards Badges #PhysEd  is an academic subject with its own set of standards and outcomes. These  badges help educate my students (and school community) on the different">
            <a:extLst>
              <a:ext uri="{FF2B5EF4-FFF2-40B4-BE49-F238E27FC236}">
                <a16:creationId xmlns:a16="http://schemas.microsoft.com/office/drawing/2014/main" xmlns="" id="{1C54530D-8D85-B7ED-DB4D-D75A0A4A3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12506" r="13246" b="64415"/>
          <a:stretch/>
        </p:blipFill>
        <p:spPr bwMode="auto">
          <a:xfrm>
            <a:off x="4759171" y="1717857"/>
            <a:ext cx="2642279" cy="82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hePhysicalEducator.com on Twitter: &quot;3️⃣ National Standards Badges #PhysEd  is an academic subject with its own set of standards and outcomes. These  badges help educate my students (and school community) on the different">
            <a:extLst>
              <a:ext uri="{FF2B5EF4-FFF2-40B4-BE49-F238E27FC236}">
                <a16:creationId xmlns:a16="http://schemas.microsoft.com/office/drawing/2014/main" xmlns="" id="{2E52C68C-F930-C796-4ACB-EF8939A32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t="38037" r="12865" b="38885"/>
          <a:stretch/>
        </p:blipFill>
        <p:spPr bwMode="auto">
          <a:xfrm>
            <a:off x="795333" y="1706504"/>
            <a:ext cx="2653453" cy="8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490EB9-5195-85B9-E8DD-F61FA976850F}"/>
              </a:ext>
            </a:extLst>
          </p:cNvPr>
          <p:cNvSpPr txBox="1"/>
          <p:nvPr/>
        </p:nvSpPr>
        <p:spPr>
          <a:xfrm>
            <a:off x="4472304" y="3041882"/>
            <a:ext cx="3406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CA" sz="2000" dirty="0">
                <a:latin typeface="Helvetica" pitchFamily="2" charset="0"/>
                <a:cs typeface="Calibri"/>
              </a:rPr>
              <a:t>Can we identify </a:t>
            </a:r>
            <a:r>
              <a:rPr lang="en-CA" sz="2000" b="1" dirty="0">
                <a:latin typeface="Helvetica" pitchFamily="2" charset="0"/>
                <a:cs typeface="Calibri"/>
              </a:rPr>
              <a:t>genes implicated in </a:t>
            </a:r>
            <a:r>
              <a:rPr lang="en-CA" sz="2000" b="1" dirty="0" smtClean="0">
                <a:latin typeface="Helvetica" pitchFamily="2" charset="0"/>
                <a:cs typeface="Calibri"/>
              </a:rPr>
              <a:t>the resistance to </a:t>
            </a:r>
            <a:r>
              <a:rPr lang="en-CA" sz="2000" b="1" dirty="0">
                <a:latin typeface="Helvetica" pitchFamily="2" charset="0"/>
                <a:cs typeface="Calibri"/>
              </a:rPr>
              <a:t>MEK inhibition </a:t>
            </a:r>
            <a:r>
              <a:rPr lang="en-CA" sz="2000" dirty="0">
                <a:latin typeface="Helvetica" pitchFamily="2" charset="0"/>
                <a:cs typeface="Calibri"/>
              </a:rPr>
              <a:t>(to ultimately improve treatment options for LGSOC patients)?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C3E410B-A37D-34C5-8351-5B83758CA795}"/>
              </a:ext>
            </a:extLst>
          </p:cNvPr>
          <p:cNvSpPr txBox="1">
            <a:spLocks/>
          </p:cNvSpPr>
          <p:nvPr/>
        </p:nvSpPr>
        <p:spPr>
          <a:xfrm>
            <a:off x="2436403" y="-44336"/>
            <a:ext cx="731919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Helvetica" pitchFamily="2" charset="0"/>
            </a:endParaRPr>
          </a:p>
          <a:p>
            <a:r>
              <a:rPr lang="en-US" sz="3600" b="1" dirty="0">
                <a:latin typeface="Helvetica" pitchFamily="2" charset="0"/>
              </a:rPr>
              <a:t>Clinical gap &amp; 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133609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214AE1-A17B-11EC-7214-ABEDEB9CB20A}"/>
              </a:ext>
            </a:extLst>
          </p:cNvPr>
          <p:cNvSpPr txBox="1"/>
          <p:nvPr/>
        </p:nvSpPr>
        <p:spPr>
          <a:xfrm>
            <a:off x="0" y="19504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Helvetica" pitchFamily="2" charset="0"/>
              </a:rPr>
              <a:t>MEKi</a:t>
            </a:r>
            <a:r>
              <a:rPr lang="en-US" sz="3600" b="1" dirty="0">
                <a:latin typeface="Helvetica" pitchFamily="2" charset="0"/>
              </a:rPr>
              <a:t> (trametinib) efficacy in LGSOC cell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DB41EF-36DD-30C8-9513-1BABE1DCC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3" t="25858" r="36786" b="48518"/>
          <a:stretch/>
        </p:blipFill>
        <p:spPr>
          <a:xfrm>
            <a:off x="151960" y="1191359"/>
            <a:ext cx="4455313" cy="1774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05F178-529F-941C-D2DD-DC4EF4C22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38" t="26720" r="19524" b="48307"/>
          <a:stretch/>
        </p:blipFill>
        <p:spPr>
          <a:xfrm>
            <a:off x="840586" y="3098890"/>
            <a:ext cx="4555738" cy="1816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30687B-997B-669A-3F5D-61A2E1B742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10" t="21930" r="38323" b="58772"/>
          <a:stretch/>
        </p:blipFill>
        <p:spPr>
          <a:xfrm>
            <a:off x="1660362" y="5146207"/>
            <a:ext cx="4194775" cy="14025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1A7879-65AB-0DDD-8E39-8CC9656100B4}"/>
              </a:ext>
            </a:extLst>
          </p:cNvPr>
          <p:cNvSpPr txBox="1"/>
          <p:nvPr/>
        </p:nvSpPr>
        <p:spPr>
          <a:xfrm>
            <a:off x="4892634" y="1690491"/>
            <a:ext cx="728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Trametinib is a potent </a:t>
            </a:r>
            <a:r>
              <a:rPr lang="en-US" sz="1600" dirty="0" err="1">
                <a:latin typeface="Helvetica" pitchFamily="2" charset="0"/>
              </a:rPr>
              <a:t>MEKi</a:t>
            </a:r>
            <a:r>
              <a:rPr lang="en-US" sz="1600" dirty="0">
                <a:latin typeface="Helvetica" pitchFamily="2" charset="0"/>
              </a:rPr>
              <a:t> in-vitro.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LGSOC cell lines can be classified as </a:t>
            </a:r>
            <a:r>
              <a:rPr lang="en-US" sz="1600" dirty="0" err="1">
                <a:latin typeface="Helvetica" pitchFamily="2" charset="0"/>
              </a:rPr>
              <a:t>MEKi</a:t>
            </a:r>
            <a:r>
              <a:rPr lang="en-US" sz="1600" dirty="0">
                <a:latin typeface="Helvetica" pitchFamily="2" charset="0"/>
              </a:rPr>
              <a:t> sensitive/resistant.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A503E52-7180-B94C-56F1-826F67DAC104}"/>
              </a:ext>
            </a:extLst>
          </p:cNvPr>
          <p:cNvGrpSpPr/>
          <p:nvPr/>
        </p:nvGrpSpPr>
        <p:grpSpPr>
          <a:xfrm>
            <a:off x="9606117" y="2805878"/>
            <a:ext cx="2094608" cy="2106123"/>
            <a:chOff x="8842097" y="3823836"/>
            <a:chExt cx="2539777" cy="24084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F067ADA-9A22-90A7-5E03-E86954FAB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460" t="55088" r="72368" b="15965"/>
            <a:stretch/>
          </p:blipFill>
          <p:spPr>
            <a:xfrm>
              <a:off x="8842097" y="3823836"/>
              <a:ext cx="2539777" cy="2408408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AA43F39F-0429-776C-C04E-B60F7F318E6F}"/>
                </a:ext>
              </a:extLst>
            </p:cNvPr>
            <p:cNvSpPr/>
            <p:nvPr/>
          </p:nvSpPr>
          <p:spPr>
            <a:xfrm>
              <a:off x="9265444" y="5336061"/>
              <a:ext cx="1081714" cy="51746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Helvetica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E63E5B4-BA5B-5664-994C-C0BA767C6244}"/>
              </a:ext>
            </a:extLst>
          </p:cNvPr>
          <p:cNvSpPr txBox="1"/>
          <p:nvPr/>
        </p:nvSpPr>
        <p:spPr>
          <a:xfrm>
            <a:off x="4484448" y="868502"/>
            <a:ext cx="3223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Pre-clinical background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7EF0F8A-7CAA-0152-90D9-6D3DA4B092C8}"/>
              </a:ext>
            </a:extLst>
          </p:cNvPr>
          <p:cNvGrpSpPr/>
          <p:nvPr/>
        </p:nvGrpSpPr>
        <p:grpSpPr>
          <a:xfrm>
            <a:off x="5974116" y="2843346"/>
            <a:ext cx="3221225" cy="1813451"/>
            <a:chOff x="465901" y="544468"/>
            <a:chExt cx="8175307" cy="5805335"/>
          </a:xfrm>
        </p:grpSpPr>
        <p:pic>
          <p:nvPicPr>
            <p:cNvPr id="38" name="Picture 37" descr="1056-2.tif">
              <a:extLst>
                <a:ext uri="{FF2B5EF4-FFF2-40B4-BE49-F238E27FC236}">
                  <a16:creationId xmlns:a16="http://schemas.microsoft.com/office/drawing/2014/main" xmlns="" id="{2FCF09B1-273D-6B8C-B751-683A89410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46" t="-1" b="58242"/>
            <a:stretch/>
          </p:blipFill>
          <p:spPr>
            <a:xfrm>
              <a:off x="466668" y="545486"/>
              <a:ext cx="2702362" cy="2863804"/>
            </a:xfrm>
            <a:prstGeom prst="rect">
              <a:avLst/>
            </a:prstGeom>
          </p:spPr>
        </p:pic>
        <p:pic>
          <p:nvPicPr>
            <p:cNvPr id="39" name="Picture 38" descr="1312-2.tif">
              <a:extLst>
                <a:ext uri="{FF2B5EF4-FFF2-40B4-BE49-F238E27FC236}">
                  <a16:creationId xmlns:a16="http://schemas.microsoft.com/office/drawing/2014/main" xmlns="" id="{1887A929-D71A-D9CA-8944-7D0DCE69F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6" t="23365" r="28947" b="34753"/>
            <a:stretch/>
          </p:blipFill>
          <p:spPr>
            <a:xfrm>
              <a:off x="3220765" y="545486"/>
              <a:ext cx="2678553" cy="2872328"/>
            </a:xfrm>
            <a:prstGeom prst="rect">
              <a:avLst/>
            </a:prstGeom>
          </p:spPr>
        </p:pic>
        <p:pic>
          <p:nvPicPr>
            <p:cNvPr id="40" name="Picture 39" descr="3448.tif">
              <a:extLst>
                <a:ext uri="{FF2B5EF4-FFF2-40B4-BE49-F238E27FC236}">
                  <a16:creationId xmlns:a16="http://schemas.microsoft.com/office/drawing/2014/main" xmlns="" id="{54909C74-51C3-AC04-5B54-B94631BAB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6" t="20134" r="45846" b="37859"/>
            <a:stretch/>
          </p:blipFill>
          <p:spPr>
            <a:xfrm>
              <a:off x="5951632" y="545486"/>
              <a:ext cx="2678555" cy="2880850"/>
            </a:xfrm>
            <a:prstGeom prst="rect">
              <a:avLst/>
            </a:prstGeom>
          </p:spPr>
        </p:pic>
        <p:pic>
          <p:nvPicPr>
            <p:cNvPr id="41" name="Picture 40" descr="3993.tif">
              <a:extLst>
                <a:ext uri="{FF2B5EF4-FFF2-40B4-BE49-F238E27FC236}">
                  <a16:creationId xmlns:a16="http://schemas.microsoft.com/office/drawing/2014/main" xmlns="" id="{637B41CC-68C2-CBB6-3F9A-4EF9B718E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10" t="37658" r="15204" b="20583"/>
            <a:stretch/>
          </p:blipFill>
          <p:spPr>
            <a:xfrm>
              <a:off x="466669" y="3477475"/>
              <a:ext cx="2697731" cy="2863804"/>
            </a:xfrm>
            <a:prstGeom prst="rect">
              <a:avLst/>
            </a:prstGeom>
          </p:spPr>
        </p:pic>
        <p:pic>
          <p:nvPicPr>
            <p:cNvPr id="42" name="Picture 41" descr="4627-2.tif">
              <a:extLst>
                <a:ext uri="{FF2B5EF4-FFF2-40B4-BE49-F238E27FC236}">
                  <a16:creationId xmlns:a16="http://schemas.microsoft.com/office/drawing/2014/main" xmlns="" id="{587BB6E3-8A99-B5DE-69E8-24C400486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3" t="44741" r="59682" b="13375"/>
            <a:stretch/>
          </p:blipFill>
          <p:spPr>
            <a:xfrm>
              <a:off x="3220765" y="3477476"/>
              <a:ext cx="2679724" cy="2872327"/>
            </a:xfrm>
            <a:prstGeom prst="rect">
              <a:avLst/>
            </a:prstGeom>
          </p:spPr>
        </p:pic>
        <p:pic>
          <p:nvPicPr>
            <p:cNvPr id="43" name="Picture 42" descr="4698.tif">
              <a:extLst>
                <a:ext uri="{FF2B5EF4-FFF2-40B4-BE49-F238E27FC236}">
                  <a16:creationId xmlns:a16="http://schemas.microsoft.com/office/drawing/2014/main" xmlns="" id="{E4D9E202-5E17-342A-703A-CDAF4C26A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2" t="4972" b="53145"/>
            <a:stretch/>
          </p:blipFill>
          <p:spPr>
            <a:xfrm>
              <a:off x="5951632" y="3477475"/>
              <a:ext cx="2689576" cy="287232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1E5967D-ED3B-A6F2-6072-14C4AA1F0995}"/>
                </a:ext>
              </a:extLst>
            </p:cNvPr>
            <p:cNvSpPr txBox="1"/>
            <p:nvPr/>
          </p:nvSpPr>
          <p:spPr>
            <a:xfrm>
              <a:off x="465901" y="545486"/>
              <a:ext cx="973146" cy="640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  <a:cs typeface="Arial"/>
                </a:rPr>
                <a:t>1056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F7161BB-1C43-882B-4815-4D94AE8B40AA}"/>
                </a:ext>
              </a:extLst>
            </p:cNvPr>
            <p:cNvSpPr txBox="1"/>
            <p:nvPr/>
          </p:nvSpPr>
          <p:spPr>
            <a:xfrm>
              <a:off x="3220399" y="544468"/>
              <a:ext cx="973146" cy="640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  <a:cs typeface="Arial"/>
                </a:rPr>
                <a:t>1312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B9B2092-59AA-437E-C9B0-E7952E4628F6}"/>
                </a:ext>
              </a:extLst>
            </p:cNvPr>
            <p:cNvSpPr txBox="1"/>
            <p:nvPr/>
          </p:nvSpPr>
          <p:spPr>
            <a:xfrm>
              <a:off x="5949324" y="551975"/>
              <a:ext cx="973146" cy="640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  <a:cs typeface="Arial"/>
                </a:rPr>
                <a:t>3448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2A6D68A4-3E38-17C9-C095-AD20F6AE723B}"/>
                </a:ext>
              </a:extLst>
            </p:cNvPr>
            <p:cNvSpPr txBox="1"/>
            <p:nvPr/>
          </p:nvSpPr>
          <p:spPr>
            <a:xfrm>
              <a:off x="465901" y="3476457"/>
              <a:ext cx="973146" cy="640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  <a:cs typeface="Arial"/>
                </a:rPr>
                <a:t>3993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4B88CE3-D279-148E-909F-F923896432A0}"/>
                </a:ext>
              </a:extLst>
            </p:cNvPr>
            <p:cNvSpPr txBox="1"/>
            <p:nvPr/>
          </p:nvSpPr>
          <p:spPr>
            <a:xfrm>
              <a:off x="3220399" y="3475439"/>
              <a:ext cx="1115931" cy="6404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  <a:cs typeface="Arial"/>
                </a:rPr>
                <a:t>4627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F2FF6934-A28B-3012-5C34-C7248B7F9111}"/>
                </a:ext>
              </a:extLst>
            </p:cNvPr>
            <p:cNvSpPr txBox="1"/>
            <p:nvPr/>
          </p:nvSpPr>
          <p:spPr>
            <a:xfrm>
              <a:off x="5949324" y="3482946"/>
              <a:ext cx="1115931" cy="6404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Helvetica" pitchFamily="2" charset="0"/>
                  <a:cs typeface="Arial"/>
                </a:rPr>
                <a:t>4698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362684-71A2-194B-A87C-F1E0682B4D7B}"/>
              </a:ext>
            </a:extLst>
          </p:cNvPr>
          <p:cNvSpPr/>
          <p:nvPr/>
        </p:nvSpPr>
        <p:spPr>
          <a:xfrm>
            <a:off x="9606117" y="6271717"/>
            <a:ext cx="22216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err="1">
                <a:latin typeface="Helvetica" pitchFamily="2" charset="0"/>
              </a:rPr>
              <a:t>OvCAN</a:t>
            </a:r>
            <a:r>
              <a:rPr lang="en-CA" sz="1200" dirty="0">
                <a:latin typeface="Helvetica" pitchFamily="2" charset="0"/>
              </a:rPr>
              <a:t> 1 Research Initiative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0B82292-24F6-B2B3-22ED-C40750E298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6117" y="5749316"/>
            <a:ext cx="190711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59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90CC19C-F5DE-90AB-30C9-0205DC402CDF}"/>
              </a:ext>
            </a:extLst>
          </p:cNvPr>
          <p:cNvSpPr/>
          <p:nvPr/>
        </p:nvSpPr>
        <p:spPr>
          <a:xfrm>
            <a:off x="2450711" y="6607594"/>
            <a:ext cx="792690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/>
              <a:t>Llaurado M*, </a:t>
            </a:r>
            <a:r>
              <a:rPr lang="en-US" sz="900" i="1" dirty="0" err="1"/>
              <a:t>Hijmans</a:t>
            </a:r>
            <a:r>
              <a:rPr lang="en-US" sz="900" i="1" dirty="0"/>
              <a:t> EM*, </a:t>
            </a:r>
            <a:r>
              <a:rPr lang="en-US" sz="900" i="1" dirty="0" err="1"/>
              <a:t>Gennissen</a:t>
            </a:r>
            <a:r>
              <a:rPr lang="en-US" sz="900" i="1" dirty="0"/>
              <a:t> AMC*, et al. Clinical Cancer Research, Under Revision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9C420FB-D648-352C-2574-581AADC87ED2}"/>
              </a:ext>
            </a:extLst>
          </p:cNvPr>
          <p:cNvSpPr/>
          <p:nvPr/>
        </p:nvSpPr>
        <p:spPr>
          <a:xfrm>
            <a:off x="749604" y="1697606"/>
            <a:ext cx="3022510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Gain-of-function</a:t>
            </a:r>
          </a:p>
          <a:p>
            <a:pPr algn="ctr"/>
            <a:r>
              <a:rPr lang="en-CA" sz="1000" dirty="0"/>
              <a:t>(SAM library targeting 23,430 gene isoforms;</a:t>
            </a:r>
          </a:p>
          <a:p>
            <a:pPr algn="ctr"/>
            <a:r>
              <a:rPr lang="en-CA" sz="1000" dirty="0"/>
              <a:t>3 weeks in trametinib selection)</a:t>
            </a:r>
            <a:endParaRPr lang="en-US" sz="1400" b="1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1AF1AB1-C80A-D897-AD50-75982F9EE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90" t="27693" r="38268" b="45473"/>
          <a:stretch/>
        </p:blipFill>
        <p:spPr>
          <a:xfrm>
            <a:off x="1169283" y="4891373"/>
            <a:ext cx="2514498" cy="169810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6A0D2AE-2D38-D7A0-2EA4-FAA92B300A22}"/>
              </a:ext>
            </a:extLst>
          </p:cNvPr>
          <p:cNvSpPr txBox="1"/>
          <p:nvPr/>
        </p:nvSpPr>
        <p:spPr>
          <a:xfrm>
            <a:off x="1861452" y="4939003"/>
            <a:ext cx="1421675" cy="247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Colony formation assays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3ACBA10-3826-DB9B-4A4F-4E9A7E4FAB20}"/>
              </a:ext>
            </a:extLst>
          </p:cNvPr>
          <p:cNvSpPr/>
          <p:nvPr/>
        </p:nvSpPr>
        <p:spPr>
          <a:xfrm>
            <a:off x="4223793" y="1690005"/>
            <a:ext cx="3022510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Loss-of-function </a:t>
            </a:r>
          </a:p>
          <a:p>
            <a:pPr algn="ctr"/>
            <a:r>
              <a:rPr lang="en-US" sz="1000" dirty="0"/>
              <a:t>(</a:t>
            </a:r>
            <a:r>
              <a:rPr lang="en-CA" sz="1000" dirty="0"/>
              <a:t>Brunello library targeting 19,114 genes;</a:t>
            </a:r>
          </a:p>
          <a:p>
            <a:pPr algn="ctr"/>
            <a:r>
              <a:rPr lang="en-CA" sz="1000" dirty="0"/>
              <a:t>3 weeks in trametinib selection</a:t>
            </a:r>
            <a:r>
              <a:rPr lang="en-US" sz="1000" dirty="0"/>
              <a:t>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57076D1-75AC-CDF7-18B3-13AA4F583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15" t="23120" r="41903" b="49275"/>
          <a:stretch/>
        </p:blipFill>
        <p:spPr>
          <a:xfrm>
            <a:off x="5206139" y="4902472"/>
            <a:ext cx="2078059" cy="166702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D6E9075-6C83-5AF8-BC64-5C981B36AF07}"/>
              </a:ext>
            </a:extLst>
          </p:cNvPr>
          <p:cNvSpPr txBox="1"/>
          <p:nvPr/>
        </p:nvSpPr>
        <p:spPr>
          <a:xfrm rot="16200000">
            <a:off x="4770576" y="5644774"/>
            <a:ext cx="10415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Drug resistance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35BCD3B0-D1B8-770D-0990-3C66A734BA08}"/>
              </a:ext>
            </a:extLst>
          </p:cNvPr>
          <p:cNvCxnSpPr>
            <a:cxnSpLocks/>
          </p:cNvCxnSpPr>
          <p:nvPr/>
        </p:nvCxnSpPr>
        <p:spPr>
          <a:xfrm rot="5400000">
            <a:off x="4957270" y="5925934"/>
            <a:ext cx="8533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B72FE77-1770-E7E3-DE75-BBCD1507AA45}"/>
              </a:ext>
            </a:extLst>
          </p:cNvPr>
          <p:cNvSpPr txBox="1"/>
          <p:nvPr/>
        </p:nvSpPr>
        <p:spPr>
          <a:xfrm>
            <a:off x="5774647" y="4924157"/>
            <a:ext cx="1421675" cy="247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Colony formation assays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4E1D8522-C7E7-88E9-D654-D50E39D2337F}"/>
              </a:ext>
            </a:extLst>
          </p:cNvPr>
          <p:cNvCxnSpPr>
            <a:cxnSpLocks/>
          </p:cNvCxnSpPr>
          <p:nvPr/>
        </p:nvCxnSpPr>
        <p:spPr>
          <a:xfrm rot="5400000">
            <a:off x="770068" y="5746277"/>
            <a:ext cx="84721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2E2B8B9-A0FD-C5A2-3B35-7E31C822CD5B}"/>
              </a:ext>
            </a:extLst>
          </p:cNvPr>
          <p:cNvSpPr/>
          <p:nvPr/>
        </p:nvSpPr>
        <p:spPr>
          <a:xfrm>
            <a:off x="7695156" y="1690005"/>
            <a:ext cx="356519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Synthetic lethal screen</a:t>
            </a:r>
          </a:p>
          <a:p>
            <a:pPr algn="ctr"/>
            <a:r>
              <a:rPr lang="en-US" sz="1000" dirty="0"/>
              <a:t>(Brunello CRISPR library</a:t>
            </a:r>
            <a:r>
              <a:rPr lang="en-CA" sz="1000" dirty="0"/>
              <a:t>, 10 days +/- trametinib, deep-sequencing)</a:t>
            </a:r>
            <a:endParaRPr lang="en-US" sz="10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C24A5900-E5D9-FC3B-5B38-D1391068E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8" t="27693" r="63100" b="43083"/>
          <a:stretch/>
        </p:blipFill>
        <p:spPr>
          <a:xfrm>
            <a:off x="828654" y="2374385"/>
            <a:ext cx="3046115" cy="2478285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05322FF-6D9F-5D73-6493-EEE1C11F6218}"/>
              </a:ext>
            </a:extLst>
          </p:cNvPr>
          <p:cNvSpPr/>
          <p:nvPr/>
        </p:nvSpPr>
        <p:spPr>
          <a:xfrm>
            <a:off x="2881917" y="2860417"/>
            <a:ext cx="626402" cy="3927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F49842BB-5028-DFC2-4E4D-827DFBE45D2D}"/>
              </a:ext>
            </a:extLst>
          </p:cNvPr>
          <p:cNvSpPr/>
          <p:nvPr/>
        </p:nvSpPr>
        <p:spPr>
          <a:xfrm>
            <a:off x="4829686" y="4235613"/>
            <a:ext cx="1149390" cy="1614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9065DE5-C117-1286-19ED-CE15787FA1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44" t="23120" r="63342" b="46256"/>
          <a:stretch/>
        </p:blipFill>
        <p:spPr>
          <a:xfrm>
            <a:off x="4678459" y="2446869"/>
            <a:ext cx="2865470" cy="2478285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xmlns="" id="{FB1BE2FA-28D9-2247-1B1A-19E3D916AC7D}"/>
              </a:ext>
            </a:extLst>
          </p:cNvPr>
          <p:cNvSpPr/>
          <p:nvPr/>
        </p:nvSpPr>
        <p:spPr>
          <a:xfrm>
            <a:off x="6690435" y="3256244"/>
            <a:ext cx="630970" cy="4025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56CF35F-9901-C9DC-C244-4ECF76CBC2EF}"/>
              </a:ext>
            </a:extLst>
          </p:cNvPr>
          <p:cNvGrpSpPr/>
          <p:nvPr/>
        </p:nvGrpSpPr>
        <p:grpSpPr>
          <a:xfrm>
            <a:off x="9324011" y="2518387"/>
            <a:ext cx="1684812" cy="2289454"/>
            <a:chOff x="7650723" y="2300867"/>
            <a:chExt cx="1993113" cy="215953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D9D9D894-6899-5AEC-5A0C-B7FA79E0B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942" t="19820" r="54563" b="51564"/>
            <a:stretch/>
          </p:blipFill>
          <p:spPr>
            <a:xfrm>
              <a:off x="7650723" y="2300867"/>
              <a:ext cx="1944710" cy="2159531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274CEE4C-08D6-5C65-CA23-C74FD4888E52}"/>
                </a:ext>
              </a:extLst>
            </p:cNvPr>
            <p:cNvSpPr/>
            <p:nvPr/>
          </p:nvSpPr>
          <p:spPr>
            <a:xfrm>
              <a:off x="8789049" y="2787546"/>
              <a:ext cx="854787" cy="26255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2527EDE-F129-FE5B-F1E0-194F2EF1D1F9}"/>
              </a:ext>
            </a:extLst>
          </p:cNvPr>
          <p:cNvSpPr/>
          <p:nvPr/>
        </p:nvSpPr>
        <p:spPr>
          <a:xfrm>
            <a:off x="8644420" y="2550160"/>
            <a:ext cx="1001836" cy="3633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7A42B449-6C05-447A-8BA1-DB4C46B906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36" t="22479" r="71144" b="53372"/>
          <a:stretch/>
        </p:blipFill>
        <p:spPr>
          <a:xfrm>
            <a:off x="8144075" y="2673856"/>
            <a:ext cx="1394438" cy="1830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3C40C8-EBE7-7822-1C2D-DDC265F2B737}"/>
              </a:ext>
            </a:extLst>
          </p:cNvPr>
          <p:cNvSpPr txBox="1"/>
          <p:nvPr/>
        </p:nvSpPr>
        <p:spPr>
          <a:xfrm>
            <a:off x="7949184" y="2377633"/>
            <a:ext cx="336201" cy="389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6E14F15F-874F-8DC8-ECC1-CF3712B689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79" t="48714" r="72843" b="37375"/>
          <a:stretch/>
        </p:blipFill>
        <p:spPr>
          <a:xfrm>
            <a:off x="8375978" y="4971725"/>
            <a:ext cx="2171149" cy="1305001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FA19BBEE-AEBE-FBE2-3084-ED481A45F339}"/>
              </a:ext>
            </a:extLst>
          </p:cNvPr>
          <p:cNvSpPr txBox="1"/>
          <p:nvPr/>
        </p:nvSpPr>
        <p:spPr>
          <a:xfrm>
            <a:off x="9174525" y="6308511"/>
            <a:ext cx="104158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Drug lethality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A0F9F5E7-E9C6-F964-181E-8534CBF28920}"/>
              </a:ext>
            </a:extLst>
          </p:cNvPr>
          <p:cNvCxnSpPr>
            <a:cxnSpLocks/>
          </p:cNvCxnSpPr>
          <p:nvPr/>
        </p:nvCxnSpPr>
        <p:spPr>
          <a:xfrm>
            <a:off x="9268620" y="6336362"/>
            <a:ext cx="8533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77A5D7C-9E8A-5C25-2132-BABF30B01599}"/>
              </a:ext>
            </a:extLst>
          </p:cNvPr>
          <p:cNvSpPr txBox="1"/>
          <p:nvPr/>
        </p:nvSpPr>
        <p:spPr>
          <a:xfrm rot="16200000">
            <a:off x="585062" y="5465797"/>
            <a:ext cx="1034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Drug resistance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E0D6E43-EE83-D2C6-353F-6AE92388935E}"/>
              </a:ext>
            </a:extLst>
          </p:cNvPr>
          <p:cNvSpPr txBox="1"/>
          <p:nvPr/>
        </p:nvSpPr>
        <p:spPr>
          <a:xfrm rot="16200000">
            <a:off x="-2520546" y="3774980"/>
            <a:ext cx="5788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CRISPR-Cas9 genome-wide libraries screens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6D70BFB-C0AE-691D-005E-F4B74D032C61}"/>
              </a:ext>
            </a:extLst>
          </p:cNvPr>
          <p:cNvSpPr txBox="1"/>
          <p:nvPr/>
        </p:nvSpPr>
        <p:spPr>
          <a:xfrm>
            <a:off x="-22193" y="53262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Identification of genes that are implicated in </a:t>
            </a:r>
          </a:p>
          <a:p>
            <a:pPr algn="ctr"/>
            <a:r>
              <a:rPr lang="en-US" sz="3600" b="1" dirty="0">
                <a:latin typeface="Helvetica" pitchFamily="2" charset="0"/>
              </a:rPr>
              <a:t>the response to </a:t>
            </a:r>
            <a:r>
              <a:rPr lang="en-US" sz="3600" b="1" dirty="0" err="1">
                <a:latin typeface="Helvetica" pitchFamily="2" charset="0"/>
              </a:rPr>
              <a:t>MEKi</a:t>
            </a:r>
            <a:r>
              <a:rPr lang="en-US" sz="3600" b="1" dirty="0">
                <a:latin typeface="Helvetica" pitchFamily="2" charset="0"/>
              </a:rPr>
              <a:t> in LGSOC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407DAD0-597B-E17A-9F01-2F8714D5D80B}"/>
              </a:ext>
            </a:extLst>
          </p:cNvPr>
          <p:cNvSpPr txBox="1"/>
          <p:nvPr/>
        </p:nvSpPr>
        <p:spPr>
          <a:xfrm>
            <a:off x="10346655" y="3034346"/>
            <a:ext cx="621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Helvetica" pitchFamily="2" charset="0"/>
              </a:rPr>
              <a:t>SHOC2</a:t>
            </a:r>
            <a:endParaRPr lang="en-US" sz="1000" i="1" dirty="0">
              <a:latin typeface="Helvetica" pitchFamily="2" charset="0"/>
              <a:sym typeface="Wingding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B925C13-DB75-895C-3ABA-4F7D9378F2AD}"/>
              </a:ext>
            </a:extLst>
          </p:cNvPr>
          <p:cNvSpPr txBox="1"/>
          <p:nvPr/>
        </p:nvSpPr>
        <p:spPr>
          <a:xfrm>
            <a:off x="9145338" y="4914320"/>
            <a:ext cx="1421675" cy="247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Colony formation assays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5AD38A-EC0E-3F63-B0E3-D0C839CA8A6A}"/>
              </a:ext>
            </a:extLst>
          </p:cNvPr>
          <p:cNvSpPr txBox="1"/>
          <p:nvPr/>
        </p:nvSpPr>
        <p:spPr>
          <a:xfrm>
            <a:off x="3084757" y="5556920"/>
            <a:ext cx="174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MALM2 overexpression</a:t>
            </a:r>
          </a:p>
          <a:p>
            <a:r>
              <a:rPr lang="en-US" sz="1200" b="1" dirty="0">
                <a:latin typeface="Helvetica" pitchFamily="2" charset="0"/>
              </a:rPr>
              <a:t>increased </a:t>
            </a:r>
            <a:r>
              <a:rPr lang="en-US" sz="1200" b="1" dirty="0" err="1">
                <a:latin typeface="Helvetica" pitchFamily="2" charset="0"/>
              </a:rPr>
              <a:t>MEKi</a:t>
            </a:r>
            <a:r>
              <a:rPr lang="en-US" sz="1200" b="1" dirty="0">
                <a:latin typeface="Helvetica" pitchFamily="2" charset="0"/>
              </a:rPr>
              <a:t>-Re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FE14CC8-10CE-5661-579F-1F5853B92D97}"/>
              </a:ext>
            </a:extLst>
          </p:cNvPr>
          <p:cNvSpPr txBox="1"/>
          <p:nvPr/>
        </p:nvSpPr>
        <p:spPr>
          <a:xfrm>
            <a:off x="6953263" y="5556920"/>
            <a:ext cx="158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MAP3K1 </a:t>
            </a:r>
          </a:p>
          <a:p>
            <a:r>
              <a:rPr lang="en-US" sz="1200" b="1" dirty="0">
                <a:latin typeface="Helvetica" pitchFamily="2" charset="0"/>
              </a:rPr>
              <a:t>knock down</a:t>
            </a:r>
          </a:p>
          <a:p>
            <a:r>
              <a:rPr lang="en-US" sz="1200" b="1" dirty="0">
                <a:latin typeface="Helvetica" pitchFamily="2" charset="0"/>
              </a:rPr>
              <a:t>increased </a:t>
            </a:r>
            <a:r>
              <a:rPr lang="en-US" sz="1200" b="1" dirty="0" err="1">
                <a:latin typeface="Helvetica" pitchFamily="2" charset="0"/>
              </a:rPr>
              <a:t>MEKi</a:t>
            </a:r>
            <a:r>
              <a:rPr lang="en-US" sz="1200" b="1" dirty="0">
                <a:latin typeface="Helvetica" pitchFamily="2" charset="0"/>
              </a:rPr>
              <a:t>-Re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F3665C7-1854-B781-8EDC-721BC20E6DB9}"/>
              </a:ext>
            </a:extLst>
          </p:cNvPr>
          <p:cNvSpPr txBox="1"/>
          <p:nvPr/>
        </p:nvSpPr>
        <p:spPr>
          <a:xfrm>
            <a:off x="10154967" y="5556920"/>
            <a:ext cx="164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SHOC2 knock down</a:t>
            </a:r>
          </a:p>
          <a:p>
            <a:r>
              <a:rPr lang="en-US" sz="1200" b="1" dirty="0">
                <a:latin typeface="Helvetica" pitchFamily="2" charset="0"/>
              </a:rPr>
              <a:t>Increased </a:t>
            </a:r>
            <a:r>
              <a:rPr lang="en-US" sz="1200" b="1" dirty="0" err="1">
                <a:latin typeface="Helvetica" pitchFamily="2" charset="0"/>
              </a:rPr>
              <a:t>MEKi</a:t>
            </a:r>
            <a:r>
              <a:rPr lang="en-US" sz="1200" b="1" dirty="0">
                <a:latin typeface="Helvetica" pitchFamily="2" charset="0"/>
              </a:rPr>
              <a:t>-Se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4EFA6F6-BC43-D67F-9985-780B336B53D2}"/>
              </a:ext>
            </a:extLst>
          </p:cNvPr>
          <p:cNvSpPr txBox="1"/>
          <p:nvPr/>
        </p:nvSpPr>
        <p:spPr>
          <a:xfrm>
            <a:off x="749603" y="1300116"/>
            <a:ext cx="64966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Partially </a:t>
            </a:r>
            <a:r>
              <a:rPr lang="en-US" sz="1400" dirty="0" err="1">
                <a:latin typeface="Helvetica" pitchFamily="2" charset="0"/>
              </a:rPr>
              <a:t>MEKi</a:t>
            </a:r>
            <a:r>
              <a:rPr lang="en-US" sz="1400" dirty="0">
                <a:latin typeface="Helvetica" pitchFamily="2" charset="0"/>
              </a:rPr>
              <a:t>-resistant LGSOC cell 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AB74BE3-9639-14C4-743A-7BEB6BD26D9A}"/>
              </a:ext>
            </a:extLst>
          </p:cNvPr>
          <p:cNvSpPr txBox="1"/>
          <p:nvPr/>
        </p:nvSpPr>
        <p:spPr>
          <a:xfrm>
            <a:off x="7695157" y="1286978"/>
            <a:ext cx="356519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Highly </a:t>
            </a:r>
            <a:r>
              <a:rPr lang="en-US" sz="1400" dirty="0" err="1">
                <a:latin typeface="Helvetica" pitchFamily="2" charset="0"/>
              </a:rPr>
              <a:t>MEKi</a:t>
            </a:r>
            <a:r>
              <a:rPr lang="en-US" sz="1400" dirty="0">
                <a:latin typeface="Helvetica" pitchFamily="2" charset="0"/>
              </a:rPr>
              <a:t>-resistant LGSOC cell line</a:t>
            </a:r>
          </a:p>
        </p:txBody>
      </p:sp>
    </p:spTree>
    <p:extLst>
      <p:ext uri="{BB962C8B-B14F-4D97-AF65-F5344CB8AC3E}">
        <p14:creationId xmlns:p14="http://schemas.microsoft.com/office/powerpoint/2010/main" val="3997578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A8DF28E-EA11-03E8-CD4C-1C84D707ED0A}"/>
              </a:ext>
            </a:extLst>
          </p:cNvPr>
          <p:cNvGrpSpPr/>
          <p:nvPr/>
        </p:nvGrpSpPr>
        <p:grpSpPr>
          <a:xfrm>
            <a:off x="841656" y="2392008"/>
            <a:ext cx="9061642" cy="2587972"/>
            <a:chOff x="1832642" y="2793683"/>
            <a:chExt cx="7345557" cy="18758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ADF89492-F8B8-7908-51FF-85B7214AA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048" t="56777" r="63100" b="18563"/>
            <a:stretch/>
          </p:blipFill>
          <p:spPr>
            <a:xfrm>
              <a:off x="1832642" y="2957145"/>
              <a:ext cx="2719491" cy="158155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BD6809-0B2F-A464-C346-51B12C8EED50}"/>
                </a:ext>
              </a:extLst>
            </p:cNvPr>
            <p:cNvSpPr/>
            <p:nvPr/>
          </p:nvSpPr>
          <p:spPr>
            <a:xfrm>
              <a:off x="3264399" y="3562160"/>
              <a:ext cx="650674" cy="17255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Helvetica" pitchFamily="2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5AC0875-6DEA-2AC3-6F8B-65E5FB57B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165" t="53146" r="41903" b="24501"/>
            <a:stretch/>
          </p:blipFill>
          <p:spPr>
            <a:xfrm>
              <a:off x="4744232" y="3019336"/>
              <a:ext cx="2371537" cy="142458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D7F0D4D4-6BD9-9BAF-B5C7-3997A6FC18C8}"/>
                </a:ext>
              </a:extLst>
            </p:cNvPr>
            <p:cNvSpPr/>
            <p:nvPr/>
          </p:nvSpPr>
          <p:spPr>
            <a:xfrm>
              <a:off x="6302360" y="3765821"/>
              <a:ext cx="473143" cy="22866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Helvetica" pitchFamily="2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7381894" y="2793683"/>
              <a:ext cx="1796305" cy="1875887"/>
              <a:chOff x="5857893" y="2474533"/>
              <a:chExt cx="1796305" cy="187588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6178BC93-AA37-7B5E-0ED6-5E7E35615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7752" t="66296" r="70000" b="10965"/>
              <a:stretch/>
            </p:blipFill>
            <p:spPr>
              <a:xfrm>
                <a:off x="5857893" y="2474533"/>
                <a:ext cx="1796305" cy="1875887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BE696C93-8D34-64CD-4D0E-20F59F133E5C}"/>
                  </a:ext>
                </a:extLst>
              </p:cNvPr>
              <p:cNvSpPr/>
              <p:nvPr/>
            </p:nvSpPr>
            <p:spPr>
              <a:xfrm>
                <a:off x="7236149" y="3387487"/>
                <a:ext cx="335293" cy="198504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Helvetica" pitchFamily="2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B62CFF7-41BF-4358-239E-67BF5CB493B1}"/>
              </a:ext>
            </a:extLst>
          </p:cNvPr>
          <p:cNvGrpSpPr/>
          <p:nvPr/>
        </p:nvGrpSpPr>
        <p:grpSpPr>
          <a:xfrm>
            <a:off x="3410589" y="4998229"/>
            <a:ext cx="5309539" cy="505048"/>
            <a:chOff x="3465353" y="4563552"/>
            <a:chExt cx="5309539" cy="655394"/>
          </a:xfrm>
        </p:grpSpPr>
        <p:sp>
          <p:nvSpPr>
            <p:cNvPr id="8" name="Left Bracket 7"/>
            <p:cNvSpPr/>
            <p:nvPr/>
          </p:nvSpPr>
          <p:spPr>
            <a:xfrm rot="16200000">
              <a:off x="6008425" y="2020480"/>
              <a:ext cx="223395" cy="5309539"/>
            </a:xfrm>
            <a:prstGeom prst="leftBracket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Helvetica" pitchFamily="2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66639F99-5C44-D7AE-ED2F-DDC2B750ABDE}"/>
                </a:ext>
              </a:extLst>
            </p:cNvPr>
            <p:cNvCxnSpPr/>
            <p:nvPr/>
          </p:nvCxnSpPr>
          <p:spPr>
            <a:xfrm>
              <a:off x="5988539" y="4786947"/>
              <a:ext cx="0" cy="4319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5092666" y="5521349"/>
            <a:ext cx="167545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HES1 regulation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D62F93A-50F4-7FDE-3614-A700E68BD208}"/>
              </a:ext>
            </a:extLst>
          </p:cNvPr>
          <p:cNvSpPr txBox="1"/>
          <p:nvPr/>
        </p:nvSpPr>
        <p:spPr>
          <a:xfrm>
            <a:off x="610949" y="278165"/>
            <a:ext cx="1077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HES1 expression limits </a:t>
            </a:r>
            <a:r>
              <a:rPr lang="en-US" sz="3600" b="1" dirty="0" err="1">
                <a:latin typeface="Helvetica" pitchFamily="2" charset="0"/>
              </a:rPr>
              <a:t>MEKi</a:t>
            </a:r>
            <a:r>
              <a:rPr lang="en-US" sz="3600" b="1" dirty="0">
                <a:latin typeface="Helvetica" pitchFamily="2" charset="0"/>
              </a:rPr>
              <a:t> efficacy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90CC19C-F5DE-90AB-30C9-0205DC402CDF}"/>
              </a:ext>
            </a:extLst>
          </p:cNvPr>
          <p:cNvSpPr/>
          <p:nvPr/>
        </p:nvSpPr>
        <p:spPr>
          <a:xfrm>
            <a:off x="2355711" y="6595719"/>
            <a:ext cx="792690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/>
              <a:t>Llaurado M*, </a:t>
            </a:r>
            <a:r>
              <a:rPr lang="en-US" sz="900" i="1" dirty="0" err="1"/>
              <a:t>Hijmans</a:t>
            </a:r>
            <a:r>
              <a:rPr lang="en-US" sz="900" i="1" dirty="0"/>
              <a:t> EM*, </a:t>
            </a:r>
            <a:r>
              <a:rPr lang="en-US" sz="900" i="1" dirty="0" err="1"/>
              <a:t>Gennissen</a:t>
            </a:r>
            <a:r>
              <a:rPr lang="en-US" sz="900" i="1" dirty="0"/>
              <a:t> AMC*, et al. Clinical Cancer Research, Under Revision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5D08DB2-7E91-E60A-1D85-546FE8984EFF}"/>
              </a:ext>
            </a:extLst>
          </p:cNvPr>
          <p:cNvCxnSpPr>
            <a:cxnSpLocks/>
          </p:cNvCxnSpPr>
          <p:nvPr/>
        </p:nvCxnSpPr>
        <p:spPr>
          <a:xfrm>
            <a:off x="7849341" y="3780669"/>
            <a:ext cx="352624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AF6E8878-8E6E-923C-3295-BEE981DC29AB}"/>
              </a:ext>
            </a:extLst>
          </p:cNvPr>
          <p:cNvCxnSpPr>
            <a:cxnSpLocks/>
          </p:cNvCxnSpPr>
          <p:nvPr/>
        </p:nvCxnSpPr>
        <p:spPr>
          <a:xfrm>
            <a:off x="4581647" y="3936905"/>
            <a:ext cx="352624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03741FE6-35AD-A38F-D00C-27501CBD9459}"/>
              </a:ext>
            </a:extLst>
          </p:cNvPr>
          <p:cNvCxnSpPr>
            <a:cxnSpLocks/>
          </p:cNvCxnSpPr>
          <p:nvPr/>
        </p:nvCxnSpPr>
        <p:spPr>
          <a:xfrm>
            <a:off x="1159574" y="3554915"/>
            <a:ext cx="352624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8916DE1-68EE-1755-4454-74A7185922A0}"/>
              </a:ext>
            </a:extLst>
          </p:cNvPr>
          <p:cNvSpPr txBox="1"/>
          <p:nvPr/>
        </p:nvSpPr>
        <p:spPr>
          <a:xfrm>
            <a:off x="1836888" y="2189031"/>
            <a:ext cx="2152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MALM2 overexpression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9D75DF9-FA72-C283-26F2-7BDB8B602445}"/>
              </a:ext>
            </a:extLst>
          </p:cNvPr>
          <p:cNvSpPr txBox="1"/>
          <p:nvPr/>
        </p:nvSpPr>
        <p:spPr>
          <a:xfrm>
            <a:off x="5279171" y="2186100"/>
            <a:ext cx="2152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MAP3K1 knock down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C0CEF02-8B92-C7A4-D902-4CDC15492D0E}"/>
              </a:ext>
            </a:extLst>
          </p:cNvPr>
          <p:cNvSpPr txBox="1"/>
          <p:nvPr/>
        </p:nvSpPr>
        <p:spPr>
          <a:xfrm>
            <a:off x="8311155" y="2186100"/>
            <a:ext cx="2152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SHOC2 knock down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080E37E-4703-0599-5787-8C5DECBA1DAF}"/>
              </a:ext>
            </a:extLst>
          </p:cNvPr>
          <p:cNvSpPr txBox="1"/>
          <p:nvPr/>
        </p:nvSpPr>
        <p:spPr>
          <a:xfrm>
            <a:off x="1081624" y="1312483"/>
            <a:ext cx="96292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Gain MALM2; Loss MAP3K1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en-US" sz="1600" b="1" dirty="0">
                <a:latin typeface="Helvetica" pitchFamily="2" charset="0"/>
              </a:rPr>
              <a:t>Increased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MEKi</a:t>
            </a:r>
            <a:r>
              <a:rPr lang="en-US" sz="1600" dirty="0">
                <a:latin typeface="Helvetica" pitchFamily="2" charset="0"/>
              </a:rPr>
              <a:t> resistance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Loss SHOC2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en-US" sz="1600" b="1" dirty="0">
                <a:latin typeface="Helvetica" pitchFamily="2" charset="0"/>
              </a:rPr>
              <a:t>Potentiated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MEKi</a:t>
            </a:r>
            <a:r>
              <a:rPr lang="en-US" sz="1600" dirty="0">
                <a:latin typeface="Helvetica" pitchFamily="2" charset="0"/>
              </a:rPr>
              <a:t> lethality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C20C8E4-368A-9422-7A5D-B41C885522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2" t="31078" r="60024" b="44424"/>
          <a:stretch/>
        </p:blipFill>
        <p:spPr>
          <a:xfrm>
            <a:off x="9920208" y="4142363"/>
            <a:ext cx="1956284" cy="1823389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FC22636F-9CC5-DCCC-6A8B-E3400607B5B4}"/>
              </a:ext>
            </a:extLst>
          </p:cNvPr>
          <p:cNvCxnSpPr>
            <a:cxnSpLocks/>
          </p:cNvCxnSpPr>
          <p:nvPr/>
        </p:nvCxnSpPr>
        <p:spPr>
          <a:xfrm flipH="1">
            <a:off x="11523868" y="5025671"/>
            <a:ext cx="352624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23316EB0-3BEA-94D2-CEF7-827910EA5BAD}"/>
              </a:ext>
            </a:extLst>
          </p:cNvPr>
          <p:cNvSpPr/>
          <p:nvPr/>
        </p:nvSpPr>
        <p:spPr>
          <a:xfrm>
            <a:off x="9333906" y="3868507"/>
            <a:ext cx="413625" cy="27385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" pitchFamily="2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3ABAA101-D4CE-8A8E-9A36-281D23F370F0}"/>
              </a:ext>
            </a:extLst>
          </p:cNvPr>
          <p:cNvCxnSpPr>
            <a:cxnSpLocks/>
          </p:cNvCxnSpPr>
          <p:nvPr/>
        </p:nvCxnSpPr>
        <p:spPr>
          <a:xfrm>
            <a:off x="7542604" y="4039097"/>
            <a:ext cx="352624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7418A5D-ED92-1A6E-C7BA-02517C264CC9}"/>
              </a:ext>
            </a:extLst>
          </p:cNvPr>
          <p:cNvSpPr txBox="1"/>
          <p:nvPr/>
        </p:nvSpPr>
        <p:spPr>
          <a:xfrm>
            <a:off x="1185656" y="6128322"/>
            <a:ext cx="9861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Inactivating MEK1 mutations </a:t>
            </a:r>
            <a:r>
              <a:rPr lang="en-US" sz="1200" dirty="0">
                <a:latin typeface="Helvetica" pitchFamily="2" charset="0"/>
              </a:rPr>
              <a:t>or </a:t>
            </a:r>
            <a:r>
              <a:rPr lang="en-US" sz="1200" b="1" dirty="0">
                <a:latin typeface="Helvetica" pitchFamily="2" charset="0"/>
              </a:rPr>
              <a:t>HES1 overexpression </a:t>
            </a:r>
            <a:r>
              <a:rPr lang="en-US" sz="1200" dirty="0">
                <a:latin typeface="Helvetica" pitchFamily="2" charset="0"/>
              </a:rPr>
              <a:t>was also detected in several </a:t>
            </a:r>
            <a:r>
              <a:rPr lang="en-US" sz="1200" b="1" dirty="0">
                <a:latin typeface="Helvetica" pitchFamily="2" charset="0"/>
              </a:rPr>
              <a:t>spontaneous</a:t>
            </a:r>
            <a:r>
              <a:rPr lang="en-US" sz="1200" dirty="0">
                <a:latin typeface="Helvetica" pitchFamily="2" charset="0"/>
              </a:rPr>
              <a:t> </a:t>
            </a:r>
            <a:r>
              <a:rPr lang="en-US" sz="1200" dirty="0" err="1">
                <a:latin typeface="Helvetica" pitchFamily="2" charset="0"/>
              </a:rPr>
              <a:t>MEKi</a:t>
            </a:r>
            <a:r>
              <a:rPr lang="en-US" sz="1200" dirty="0">
                <a:latin typeface="Helvetica" pitchFamily="2" charset="0"/>
              </a:rPr>
              <a:t> (trametinib)-resistant derivatives.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813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he Notch inhibitor cowanin accelerates nicastrin degradation | Scientific  Reports">
            <a:extLst>
              <a:ext uri="{FF2B5EF4-FFF2-40B4-BE49-F238E27FC236}">
                <a16:creationId xmlns:a16="http://schemas.microsoft.com/office/drawing/2014/main" xmlns="" id="{0886707F-A5A4-AF59-4F8C-2EA1646A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475164"/>
            <a:ext cx="5352531" cy="29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35A3ABC-C2F9-5940-770E-AA666576A0FF}"/>
              </a:ext>
            </a:extLst>
          </p:cNvPr>
          <p:cNvGrpSpPr/>
          <p:nvPr/>
        </p:nvGrpSpPr>
        <p:grpSpPr>
          <a:xfrm>
            <a:off x="550072" y="3677376"/>
            <a:ext cx="3144482" cy="2419733"/>
            <a:chOff x="1050638" y="4331115"/>
            <a:chExt cx="2456336" cy="18085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3BB6040-D60B-0A55-DAE0-FE07053547A1}"/>
                </a:ext>
              </a:extLst>
            </p:cNvPr>
            <p:cNvSpPr txBox="1"/>
            <p:nvPr/>
          </p:nvSpPr>
          <p:spPr>
            <a:xfrm>
              <a:off x="1050638" y="5702622"/>
              <a:ext cx="2456336" cy="43708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</a:rPr>
                <a:t>Gamma-secretase inhibitors</a:t>
              </a:r>
            </a:p>
            <a:p>
              <a:pPr algn="ctr"/>
              <a:r>
                <a:rPr lang="en-US" sz="1600" b="1" dirty="0">
                  <a:latin typeface="Helvetica" pitchFamily="2" charset="0"/>
                </a:rPr>
                <a:t>(high concentrations needed)</a:t>
              </a:r>
              <a:endParaRPr lang="en-US" sz="1600" dirty="0">
                <a:latin typeface="Helvetica" pitchFamily="2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0F5C8D4-0258-8275-39D2-7B38E454D702}"/>
                </a:ext>
              </a:extLst>
            </p:cNvPr>
            <p:cNvGrpSpPr/>
            <p:nvPr/>
          </p:nvGrpSpPr>
          <p:grpSpPr>
            <a:xfrm flipV="1">
              <a:off x="2179000" y="4331115"/>
              <a:ext cx="93538" cy="1338291"/>
              <a:chOff x="7180233" y="326049"/>
              <a:chExt cx="286867" cy="2425618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CB47B5B5-D2A4-893B-BE1A-3849105AAB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3668" y="326049"/>
                <a:ext cx="0" cy="242561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57EEA1D9-43E8-107D-6733-47889E2162B8}"/>
                  </a:ext>
                </a:extLst>
              </p:cNvPr>
              <p:cNvCxnSpPr/>
              <p:nvPr/>
            </p:nvCxnSpPr>
            <p:spPr>
              <a:xfrm>
                <a:off x="7180233" y="2747024"/>
                <a:ext cx="286867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ABC667F-BD72-331D-DF66-8AB96138104F}"/>
              </a:ext>
            </a:extLst>
          </p:cNvPr>
          <p:cNvGrpSpPr/>
          <p:nvPr/>
        </p:nvGrpSpPr>
        <p:grpSpPr>
          <a:xfrm>
            <a:off x="6930316" y="1398838"/>
            <a:ext cx="3490409" cy="3867048"/>
            <a:chOff x="-112632" y="1331200"/>
            <a:chExt cx="3490409" cy="386704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2C2DCCB7-5AFA-148D-0FB7-FEC892400250}"/>
                </a:ext>
              </a:extLst>
            </p:cNvPr>
            <p:cNvGrpSpPr/>
            <p:nvPr/>
          </p:nvGrpSpPr>
          <p:grpSpPr>
            <a:xfrm>
              <a:off x="402103" y="1952651"/>
              <a:ext cx="2975674" cy="3245597"/>
              <a:chOff x="2211540" y="1030512"/>
              <a:chExt cx="4416511" cy="4855197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47A26550-AA0A-3E5C-8F67-1623C7BB33EE}"/>
                  </a:ext>
                </a:extLst>
              </p:cNvPr>
              <p:cNvGrpSpPr/>
              <p:nvPr/>
            </p:nvGrpSpPr>
            <p:grpSpPr>
              <a:xfrm>
                <a:off x="2211540" y="2013165"/>
                <a:ext cx="3895498" cy="3872544"/>
                <a:chOff x="351397" y="1194813"/>
                <a:chExt cx="4706577" cy="514979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xmlns="" id="{7293998D-BF3B-FE37-90F2-1777190B56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1397" y="1194813"/>
                  <a:ext cx="4706577" cy="51497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142C09D6-473A-A8A1-588B-3B18EC576F49}"/>
                    </a:ext>
                  </a:extLst>
                </p:cNvPr>
                <p:cNvSpPr/>
                <p:nvPr/>
              </p:nvSpPr>
              <p:spPr>
                <a:xfrm>
                  <a:off x="1350044" y="1222884"/>
                  <a:ext cx="544868" cy="7683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Helvetica" pitchFamily="2" charset="0"/>
                  </a:endParaRP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D905D9A7-B6A7-69C6-B4F5-01F0B3F0D3AD}"/>
                  </a:ext>
                </a:extLst>
              </p:cNvPr>
              <p:cNvSpPr txBox="1"/>
              <p:nvPr/>
            </p:nvSpPr>
            <p:spPr>
              <a:xfrm>
                <a:off x="2732555" y="1030512"/>
                <a:ext cx="3895496" cy="506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Helvetica" pitchFamily="2" charset="0"/>
                  </a:rPr>
                  <a:t>RAF inhibitor</a:t>
                </a:r>
                <a:endParaRPr lang="en-US" sz="1600" dirty="0">
                  <a:latin typeface="Helvetica" pitchFamily="2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5B721C7-D873-9CB5-697D-5D5A40758D7C}"/>
                </a:ext>
              </a:extLst>
            </p:cNvPr>
            <p:cNvSpPr txBox="1"/>
            <p:nvPr/>
          </p:nvSpPr>
          <p:spPr>
            <a:xfrm>
              <a:off x="-112632" y="1331200"/>
              <a:ext cx="193142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</a:rPr>
                <a:t>SHOC2 inhibitor?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7544756-417D-A0E7-7E71-DB6C90E5F287}"/>
                </a:ext>
              </a:extLst>
            </p:cNvPr>
            <p:cNvGrpSpPr/>
            <p:nvPr/>
          </p:nvGrpSpPr>
          <p:grpSpPr>
            <a:xfrm>
              <a:off x="1973629" y="2390153"/>
              <a:ext cx="143434" cy="1024737"/>
              <a:chOff x="7180233" y="1492132"/>
              <a:chExt cx="286867" cy="1259535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6411FE92-C249-B4DE-BD97-71A36C33DA05}"/>
                  </a:ext>
                </a:extLst>
              </p:cNvPr>
              <p:cNvCxnSpPr/>
              <p:nvPr/>
            </p:nvCxnSpPr>
            <p:spPr>
              <a:xfrm>
                <a:off x="7309556" y="1492132"/>
                <a:ext cx="14111" cy="1259535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43E5E5DE-4089-1BAD-92B4-45135A31A0A0}"/>
                  </a:ext>
                </a:extLst>
              </p:cNvPr>
              <p:cNvCxnSpPr/>
              <p:nvPr/>
            </p:nvCxnSpPr>
            <p:spPr>
              <a:xfrm>
                <a:off x="7180233" y="2747024"/>
                <a:ext cx="286867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Multiply 29">
              <a:extLst>
                <a:ext uri="{FF2B5EF4-FFF2-40B4-BE49-F238E27FC236}">
                  <a16:creationId xmlns:a16="http://schemas.microsoft.com/office/drawing/2014/main" xmlns="" id="{2068E141-A804-6DCC-49A5-D7B761DF9431}"/>
                </a:ext>
              </a:extLst>
            </p:cNvPr>
            <p:cNvSpPr/>
            <p:nvPr/>
          </p:nvSpPr>
          <p:spPr>
            <a:xfrm>
              <a:off x="410992" y="1827864"/>
              <a:ext cx="762000" cy="69952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0000"/>
                  </a:solidFill>
                </a:ln>
                <a:solidFill>
                  <a:srgbClr val="7F7F7F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E55CD062-49CA-0ED7-105B-037B248B2DB2}"/>
                </a:ext>
              </a:extLst>
            </p:cNvPr>
            <p:cNvGrpSpPr/>
            <p:nvPr/>
          </p:nvGrpSpPr>
          <p:grpSpPr>
            <a:xfrm>
              <a:off x="709648" y="1693504"/>
              <a:ext cx="143434" cy="1721386"/>
              <a:chOff x="7180233" y="635859"/>
              <a:chExt cx="286867" cy="2115808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D5ED5568-E05B-08AC-473A-D117C65CC9FD}"/>
                  </a:ext>
                </a:extLst>
              </p:cNvPr>
              <p:cNvCxnSpPr/>
              <p:nvPr/>
            </p:nvCxnSpPr>
            <p:spPr>
              <a:xfrm>
                <a:off x="7323668" y="635859"/>
                <a:ext cx="0" cy="2115808"/>
              </a:xfrm>
              <a:prstGeom prst="line">
                <a:avLst/>
              </a:prstGeom>
              <a:ln w="28575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07760E8B-F459-BA8D-60E4-D2751BDCD4F6}"/>
                  </a:ext>
                </a:extLst>
              </p:cNvPr>
              <p:cNvCxnSpPr/>
              <p:nvPr/>
            </p:nvCxnSpPr>
            <p:spPr>
              <a:xfrm>
                <a:off x="7180233" y="2747024"/>
                <a:ext cx="286867" cy="0"/>
              </a:xfrm>
              <a:prstGeom prst="line">
                <a:avLst/>
              </a:prstGeom>
              <a:ln w="28575" cmpd="sng"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B4103B3-CADD-801E-0101-D93E4D350F53}"/>
              </a:ext>
            </a:extLst>
          </p:cNvPr>
          <p:cNvSpPr txBox="1"/>
          <p:nvPr/>
        </p:nvSpPr>
        <p:spPr>
          <a:xfrm>
            <a:off x="3404712" y="1269591"/>
            <a:ext cx="19314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MALM2 inhibitor?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62" name="Multiply 61">
            <a:extLst>
              <a:ext uri="{FF2B5EF4-FFF2-40B4-BE49-F238E27FC236}">
                <a16:creationId xmlns:a16="http://schemas.microsoft.com/office/drawing/2014/main" xmlns="" id="{DD12BFD4-E24B-A9BB-4CB4-1E5958773F1E}"/>
              </a:ext>
            </a:extLst>
          </p:cNvPr>
          <p:cNvSpPr/>
          <p:nvPr/>
        </p:nvSpPr>
        <p:spPr>
          <a:xfrm>
            <a:off x="3928336" y="1766255"/>
            <a:ext cx="762000" cy="6995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7F7F7F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BD2F5C77-0675-F6C8-C6AB-2D47D8C374E2}"/>
              </a:ext>
            </a:extLst>
          </p:cNvPr>
          <p:cNvCxnSpPr/>
          <p:nvPr/>
        </p:nvCxnSpPr>
        <p:spPr>
          <a:xfrm>
            <a:off x="4298710" y="1631895"/>
            <a:ext cx="0" cy="1721386"/>
          </a:xfrm>
          <a:prstGeom prst="line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E8FCAC30-9E14-8581-9A51-D33528B4E382}"/>
              </a:ext>
            </a:extLst>
          </p:cNvPr>
          <p:cNvCxnSpPr/>
          <p:nvPr/>
        </p:nvCxnSpPr>
        <p:spPr>
          <a:xfrm>
            <a:off x="4226992" y="3349504"/>
            <a:ext cx="143434" cy="0"/>
          </a:xfrm>
          <a:prstGeom prst="line">
            <a:avLst/>
          </a:prstGeom>
          <a:ln w="28575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0E2B3EA-99AD-59B9-EF80-74B26DD06E94}"/>
              </a:ext>
            </a:extLst>
          </p:cNvPr>
          <p:cNvSpPr txBox="1"/>
          <p:nvPr/>
        </p:nvSpPr>
        <p:spPr>
          <a:xfrm>
            <a:off x="4762054" y="1820234"/>
            <a:ext cx="193142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JI051inhibitor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(synergistic effects with </a:t>
            </a:r>
            <a:r>
              <a:rPr lang="en-US" sz="1600" b="1" dirty="0" err="1">
                <a:solidFill>
                  <a:srgbClr val="000000"/>
                </a:solidFill>
                <a:latin typeface="Helvetica" pitchFamily="2" charset="0"/>
              </a:rPr>
              <a:t>MEKi</a:t>
            </a: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 in some clones)</a:t>
            </a:r>
            <a:endParaRPr lang="en-US" sz="1600" dirty="0">
              <a:solidFill>
                <a:srgbClr val="000000"/>
              </a:solidFill>
              <a:latin typeface="Helvetica" pitchFamily="2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13184F34-B898-9E8D-2B31-CF555567A6D9}"/>
              </a:ext>
            </a:extLst>
          </p:cNvPr>
          <p:cNvCxnSpPr>
            <a:cxnSpLocks/>
          </p:cNvCxnSpPr>
          <p:nvPr/>
        </p:nvCxnSpPr>
        <p:spPr>
          <a:xfrm>
            <a:off x="5451643" y="2884402"/>
            <a:ext cx="1" cy="686103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06F7B3F3-DCD1-5970-EACA-38B9A1602865}"/>
              </a:ext>
            </a:extLst>
          </p:cNvPr>
          <p:cNvCxnSpPr/>
          <p:nvPr/>
        </p:nvCxnSpPr>
        <p:spPr>
          <a:xfrm>
            <a:off x="5379926" y="3566728"/>
            <a:ext cx="143434" cy="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8832AE42-B4C0-DBDE-7E57-CA469A0049B1}"/>
              </a:ext>
            </a:extLst>
          </p:cNvPr>
          <p:cNvGrpSpPr/>
          <p:nvPr/>
        </p:nvGrpSpPr>
        <p:grpSpPr>
          <a:xfrm rot="5400000">
            <a:off x="10155924" y="3663773"/>
            <a:ext cx="143434" cy="1024737"/>
            <a:chOff x="10707216" y="2497265"/>
            <a:chExt cx="143434" cy="102473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9F4C1E5D-B06B-DE6C-A218-97BF025F0921}"/>
                </a:ext>
              </a:extLst>
            </p:cNvPr>
            <p:cNvCxnSpPr/>
            <p:nvPr/>
          </p:nvCxnSpPr>
          <p:spPr>
            <a:xfrm>
              <a:off x="10771878" y="2497265"/>
              <a:ext cx="7056" cy="1024737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E7D32D6A-E739-48E0-7776-9A6D80F82F12}"/>
                </a:ext>
              </a:extLst>
            </p:cNvPr>
            <p:cNvCxnSpPr/>
            <p:nvPr/>
          </p:nvCxnSpPr>
          <p:spPr>
            <a:xfrm>
              <a:off x="10707216" y="3518225"/>
              <a:ext cx="143434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F7AE8188-E688-F5D5-BAB6-322ACFAB610A}"/>
              </a:ext>
            </a:extLst>
          </p:cNvPr>
          <p:cNvSpPr txBox="1"/>
          <p:nvPr/>
        </p:nvSpPr>
        <p:spPr>
          <a:xfrm>
            <a:off x="10740010" y="3883753"/>
            <a:ext cx="112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MEK </a:t>
            </a:r>
          </a:p>
          <a:p>
            <a:pPr algn="ctr"/>
            <a:r>
              <a:rPr lang="en-US" sz="1600" b="1" dirty="0">
                <a:latin typeface="Helvetica" pitchFamily="2" charset="0"/>
              </a:rPr>
              <a:t>inhibitor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4C32850-C160-3A25-5A54-916F05B76B70}"/>
              </a:ext>
            </a:extLst>
          </p:cNvPr>
          <p:cNvSpPr txBox="1"/>
          <p:nvPr/>
        </p:nvSpPr>
        <p:spPr>
          <a:xfrm>
            <a:off x="197557" y="377182"/>
            <a:ext cx="1172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Targeting </a:t>
            </a:r>
            <a:r>
              <a:rPr lang="en-US" sz="3600" b="1" dirty="0" err="1">
                <a:latin typeface="Helvetica" pitchFamily="2" charset="0"/>
              </a:rPr>
              <a:t>MEKi</a:t>
            </a:r>
            <a:r>
              <a:rPr lang="en-US" sz="3600" b="1" dirty="0">
                <a:latin typeface="Helvetica" pitchFamily="2" charset="0"/>
              </a:rPr>
              <a:t> resistance in LGSOC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534379" y="5094474"/>
            <a:ext cx="17398" cy="74683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29605" y="5843588"/>
            <a:ext cx="619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Helvetica"/>
                <a:cs typeface="Helvetica"/>
              </a:rPr>
              <a:t>HES1</a:t>
            </a:r>
            <a:endParaRPr lang="en-US" sz="12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05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CDB49FA-9DB6-36E0-66BA-70EFEC27D0F9}"/>
              </a:ext>
            </a:extLst>
          </p:cNvPr>
          <p:cNvSpPr txBox="1"/>
          <p:nvPr/>
        </p:nvSpPr>
        <p:spPr>
          <a:xfrm>
            <a:off x="0" y="576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Dual Pan-RAF + MEK inhibition </a:t>
            </a:r>
          </a:p>
          <a:p>
            <a:pPr algn="ctr"/>
            <a:r>
              <a:rPr lang="en-US" sz="3600" b="1" dirty="0">
                <a:latin typeface="Helvetica" pitchFamily="2" charset="0"/>
              </a:rPr>
              <a:t>has synergistic effects in LGSOC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82D846E-207C-5090-1CFA-F07A4ED5FB41}"/>
              </a:ext>
            </a:extLst>
          </p:cNvPr>
          <p:cNvSpPr/>
          <p:nvPr/>
        </p:nvSpPr>
        <p:spPr>
          <a:xfrm>
            <a:off x="1457324" y="1489208"/>
            <a:ext cx="2874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Parental LGSOC cell lines &amp;</a:t>
            </a:r>
          </a:p>
          <a:p>
            <a:r>
              <a:rPr lang="en-US" sz="1600" dirty="0" err="1"/>
              <a:t>MEKi</a:t>
            </a:r>
            <a:r>
              <a:rPr lang="en-US" sz="1600" dirty="0"/>
              <a:t>-resistant derivatives lines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D1B0313-A3FF-1E3C-2562-965FC056C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41" t="43654" r="58179" b="17625"/>
          <a:stretch/>
        </p:blipFill>
        <p:spPr>
          <a:xfrm>
            <a:off x="1268962" y="2244059"/>
            <a:ext cx="2874366" cy="35212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29D9509-4D87-2509-8587-F41CA2DAC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" t="2767" r="51815" b="35035"/>
          <a:stretch/>
        </p:blipFill>
        <p:spPr>
          <a:xfrm>
            <a:off x="4247024" y="1978250"/>
            <a:ext cx="2356482" cy="1624992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22AE8BE-46EA-C63A-1E09-622BECC73485}"/>
              </a:ext>
            </a:extLst>
          </p:cNvPr>
          <p:cNvSpPr/>
          <p:nvPr/>
        </p:nvSpPr>
        <p:spPr>
          <a:xfrm>
            <a:off x="4361859" y="1529748"/>
            <a:ext cx="2230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Primary ascites cultures</a:t>
            </a:r>
          </a:p>
          <a:p>
            <a:endParaRPr lang="en-US" sz="16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36F79E1-A115-0732-2346-63EA9716D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63" t="43654" r="44521" b="34596"/>
          <a:stretch/>
        </p:blipFill>
        <p:spPr>
          <a:xfrm>
            <a:off x="4558334" y="3861872"/>
            <a:ext cx="1733862" cy="211791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1D586A4-1878-5E4C-A6E8-7D3159EE0321}"/>
              </a:ext>
            </a:extLst>
          </p:cNvPr>
          <p:cNvSpPr txBox="1"/>
          <p:nvPr/>
        </p:nvSpPr>
        <p:spPr>
          <a:xfrm rot="16200000">
            <a:off x="7172474" y="2416735"/>
            <a:ext cx="114757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Tumor volume change 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98AA201-1B59-5D23-065F-DDC8A583E7FE}"/>
              </a:ext>
            </a:extLst>
          </p:cNvPr>
          <p:cNvGrpSpPr/>
          <p:nvPr/>
        </p:nvGrpSpPr>
        <p:grpSpPr>
          <a:xfrm>
            <a:off x="7775989" y="1314359"/>
            <a:ext cx="3383403" cy="4229281"/>
            <a:chOff x="5936761" y="1567048"/>
            <a:chExt cx="4228667" cy="4390606"/>
          </a:xfrm>
        </p:grpSpPr>
        <p:graphicFrame>
          <p:nvGraphicFramePr>
            <p:cNvPr id="47" name="Chart 46">
              <a:extLst>
                <a:ext uri="{FF2B5EF4-FFF2-40B4-BE49-F238E27FC236}">
                  <a16:creationId xmlns:a16="http://schemas.microsoft.com/office/drawing/2014/main" xmlns="" id="{31EAD255-86D9-1D48-B1B7-FD78F9FAC1B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87969281"/>
                </p:ext>
              </p:extLst>
            </p:nvPr>
          </p:nvGraphicFramePr>
          <p:xfrm>
            <a:off x="5936761" y="1928279"/>
            <a:ext cx="2978519" cy="18500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E69ECC5D-BB7D-7243-BD93-6493D3DCBE97}"/>
                </a:ext>
              </a:extLst>
            </p:cNvPr>
            <p:cNvSpPr/>
            <p:nvPr/>
          </p:nvSpPr>
          <p:spPr>
            <a:xfrm>
              <a:off x="8230135" y="2047194"/>
              <a:ext cx="1141053" cy="711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88193D1B-B375-814E-9046-D1CFD0310C1E}"/>
                </a:ext>
              </a:extLst>
            </p:cNvPr>
            <p:cNvSpPr/>
            <p:nvPr/>
          </p:nvSpPr>
          <p:spPr>
            <a:xfrm>
              <a:off x="8282911" y="2086089"/>
              <a:ext cx="81000" cy="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74EC1DE-34BF-E04A-8EF0-90A10CCAE4A2}"/>
                </a:ext>
              </a:extLst>
            </p:cNvPr>
            <p:cNvSpPr txBox="1"/>
            <p:nvPr/>
          </p:nvSpPr>
          <p:spPr>
            <a:xfrm>
              <a:off x="8352144" y="2047192"/>
              <a:ext cx="43473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78E9F431-5651-6A4F-BB3B-7A80B2586AA8}"/>
                </a:ext>
              </a:extLst>
            </p:cNvPr>
            <p:cNvSpPr/>
            <p:nvPr/>
          </p:nvSpPr>
          <p:spPr>
            <a:xfrm>
              <a:off x="8282911" y="2223635"/>
              <a:ext cx="81000" cy="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72243EEA-422A-AA43-AEF9-1371C6EC2ECC}"/>
                </a:ext>
              </a:extLst>
            </p:cNvPr>
            <p:cNvSpPr/>
            <p:nvPr/>
          </p:nvSpPr>
          <p:spPr>
            <a:xfrm>
              <a:off x="8282911" y="2361182"/>
              <a:ext cx="81000" cy="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C2727144-E879-F148-AE9A-20E77FE6C00C}"/>
                </a:ext>
              </a:extLst>
            </p:cNvPr>
            <p:cNvSpPr/>
            <p:nvPr/>
          </p:nvSpPr>
          <p:spPr>
            <a:xfrm>
              <a:off x="8282911" y="2499583"/>
              <a:ext cx="81000" cy="81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69A75408-73F3-D84B-82B4-4B94C741F9F4}"/>
                </a:ext>
              </a:extLst>
            </p:cNvPr>
            <p:cNvSpPr/>
            <p:nvPr/>
          </p:nvSpPr>
          <p:spPr>
            <a:xfrm>
              <a:off x="8282911" y="2634042"/>
              <a:ext cx="81000" cy="81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858BD884-0B73-8B4B-B580-1F2398C97886}"/>
                </a:ext>
              </a:extLst>
            </p:cNvPr>
            <p:cNvSpPr txBox="1"/>
            <p:nvPr/>
          </p:nvSpPr>
          <p:spPr>
            <a:xfrm>
              <a:off x="8352144" y="2184550"/>
              <a:ext cx="7505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BGB283 5mg/kg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0497B60F-F22D-9C44-990B-7155AEDF3E2E}"/>
                </a:ext>
              </a:extLst>
            </p:cNvPr>
            <p:cNvSpPr txBox="1"/>
            <p:nvPr/>
          </p:nvSpPr>
          <p:spPr>
            <a:xfrm>
              <a:off x="8352145" y="2321907"/>
              <a:ext cx="77296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BGB28310mg/kg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1155585-9AE1-CD49-B115-1DC5A475D0C6}"/>
                </a:ext>
              </a:extLst>
            </p:cNvPr>
            <p:cNvSpPr txBox="1"/>
            <p:nvPr/>
          </p:nvSpPr>
          <p:spPr>
            <a:xfrm>
              <a:off x="8352144" y="2459264"/>
              <a:ext cx="7409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TRAM 0.5mg/kg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90E936BA-FE65-3E4E-8B85-60C93A62CBBD}"/>
                </a:ext>
              </a:extLst>
            </p:cNvPr>
            <p:cNvSpPr txBox="1"/>
            <p:nvPr/>
          </p:nvSpPr>
          <p:spPr>
            <a:xfrm>
              <a:off x="8352145" y="2596622"/>
              <a:ext cx="105509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BGB283 (5) +TRAM (0.5)</a:t>
              </a:r>
            </a:p>
          </p:txBody>
        </p:sp>
        <p:graphicFrame>
          <p:nvGraphicFramePr>
            <p:cNvPr id="59" name="Chart 58">
              <a:extLst>
                <a:ext uri="{FF2B5EF4-FFF2-40B4-BE49-F238E27FC236}">
                  <a16:creationId xmlns:a16="http://schemas.microsoft.com/office/drawing/2014/main" xmlns="" id="{DABA1023-0D38-124E-A38E-FDF520B9A82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8070805"/>
                </p:ext>
              </p:extLst>
            </p:nvPr>
          </p:nvGraphicFramePr>
          <p:xfrm>
            <a:off x="6499794" y="3877789"/>
            <a:ext cx="2479160" cy="20798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1E4F004-1B77-9B48-AC9C-CEDB442E8D77}"/>
                </a:ext>
              </a:extLst>
            </p:cNvPr>
            <p:cNvCxnSpPr>
              <a:cxnSpLocks/>
            </p:cNvCxnSpPr>
            <p:nvPr/>
          </p:nvCxnSpPr>
          <p:spPr>
            <a:xfrm>
              <a:off x="6873251" y="5411924"/>
              <a:ext cx="2105703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3EB96A2-6C78-FE4E-894D-830E830D3087}"/>
                </a:ext>
              </a:extLst>
            </p:cNvPr>
            <p:cNvSpPr txBox="1"/>
            <p:nvPr/>
          </p:nvSpPr>
          <p:spPr>
            <a:xfrm>
              <a:off x="8975106" y="5325290"/>
              <a:ext cx="36580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-30%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6A196D24-390F-B04F-9A44-41A33F6E38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3250" y="3496143"/>
              <a:ext cx="476478" cy="61186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F1C50A52-2844-8840-8F52-09ABC504044E}"/>
                </a:ext>
              </a:extLst>
            </p:cNvPr>
            <p:cNvCxnSpPr>
              <a:cxnSpLocks/>
            </p:cNvCxnSpPr>
            <p:nvPr/>
          </p:nvCxnSpPr>
          <p:spPr>
            <a:xfrm>
              <a:off x="8824755" y="3505419"/>
              <a:ext cx="33057" cy="602585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93C1926B-FA20-B143-8A5D-42B3CBF0B3EE}"/>
                </a:ext>
              </a:extLst>
            </p:cNvPr>
            <p:cNvSpPr txBox="1"/>
            <p:nvPr/>
          </p:nvSpPr>
          <p:spPr>
            <a:xfrm rot="16200000">
              <a:off x="5859864" y="4794032"/>
              <a:ext cx="119135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Arial" panose="020B0604020202020204" pitchFamily="34" charset="0"/>
                  <a:cs typeface="Arial" panose="020B0604020202020204" pitchFamily="34" charset="0"/>
                </a:rPr>
                <a:t>Tumor volume change 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C78EF73F-A3D8-7A4F-B222-B3F78233CBDD}"/>
                </a:ext>
              </a:extLst>
            </p:cNvPr>
            <p:cNvSpPr/>
            <p:nvPr/>
          </p:nvSpPr>
          <p:spPr>
            <a:xfrm>
              <a:off x="9041097" y="4352645"/>
              <a:ext cx="81000" cy="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1316D905-9A30-B340-8060-8CF8DE990E0E}"/>
                </a:ext>
              </a:extLst>
            </p:cNvPr>
            <p:cNvSpPr/>
            <p:nvPr/>
          </p:nvSpPr>
          <p:spPr>
            <a:xfrm>
              <a:off x="9041097" y="4491046"/>
              <a:ext cx="81000" cy="81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27324898-4FA9-9545-8A11-EC1F690342C8}"/>
                </a:ext>
              </a:extLst>
            </p:cNvPr>
            <p:cNvSpPr/>
            <p:nvPr/>
          </p:nvSpPr>
          <p:spPr>
            <a:xfrm>
              <a:off x="9041097" y="4625505"/>
              <a:ext cx="81000" cy="81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E43DF1C-1C47-444C-AA32-FD85865324CA}"/>
                </a:ext>
              </a:extLst>
            </p:cNvPr>
            <p:cNvSpPr txBox="1"/>
            <p:nvPr/>
          </p:nvSpPr>
          <p:spPr>
            <a:xfrm>
              <a:off x="9110331" y="4313370"/>
              <a:ext cx="77296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BGB28310mg/kg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262FD2C8-08D6-FB43-A634-82F2A547544E}"/>
                </a:ext>
              </a:extLst>
            </p:cNvPr>
            <p:cNvSpPr txBox="1"/>
            <p:nvPr/>
          </p:nvSpPr>
          <p:spPr>
            <a:xfrm>
              <a:off x="9110329" y="4450727"/>
              <a:ext cx="7409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TRAM 0.5mg/kg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34BF4E2E-BE0F-E347-AF4D-6FB913D66AF4}"/>
                </a:ext>
              </a:extLst>
            </p:cNvPr>
            <p:cNvSpPr txBox="1"/>
            <p:nvPr/>
          </p:nvSpPr>
          <p:spPr>
            <a:xfrm>
              <a:off x="9110331" y="4588085"/>
              <a:ext cx="105509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Arial" panose="020B0604020202020204" pitchFamily="34" charset="0"/>
                  <a:cs typeface="Arial" panose="020B0604020202020204" pitchFamily="34" charset="0"/>
                </a:rPr>
                <a:t>BGB283 (5) +TRAM (0.5)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982D846E-207C-5090-1CFA-F07A4ED5FB41}"/>
                </a:ext>
              </a:extLst>
            </p:cNvPr>
            <p:cNvSpPr/>
            <p:nvPr/>
          </p:nvSpPr>
          <p:spPr>
            <a:xfrm>
              <a:off x="6559415" y="1567048"/>
              <a:ext cx="2874366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600" b="1" dirty="0"/>
            </a:p>
            <a:p>
              <a:r>
                <a:rPr lang="en-US" sz="1600" dirty="0"/>
                <a:t>Xenograft mice models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83993" y="6112786"/>
            <a:ext cx="116398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Pan-</a:t>
            </a:r>
            <a:r>
              <a:rPr lang="en-US" sz="1600" dirty="0" err="1">
                <a:latin typeface="Helvetica" pitchFamily="2" charset="0"/>
              </a:rPr>
              <a:t>RAFi</a:t>
            </a:r>
            <a:r>
              <a:rPr lang="en-US" sz="1600" dirty="0">
                <a:latin typeface="Helvetica" pitchFamily="2" charset="0"/>
              </a:rPr>
              <a:t> (BGB283) </a:t>
            </a:r>
            <a:r>
              <a:rPr lang="en-US" sz="1600" b="1" dirty="0">
                <a:latin typeface="Helvetica" pitchFamily="2" charset="0"/>
              </a:rPr>
              <a:t>synergizes </a:t>
            </a:r>
            <a:r>
              <a:rPr lang="en-US" sz="1600" dirty="0">
                <a:latin typeface="Helvetica" pitchFamily="2" charset="0"/>
              </a:rPr>
              <a:t>with</a:t>
            </a:r>
            <a:r>
              <a:rPr lang="en-US" sz="1600" b="1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MEKi</a:t>
            </a:r>
            <a:r>
              <a:rPr lang="en-US" sz="1600" dirty="0">
                <a:latin typeface="Helvetica" pitchFamily="2" charset="0"/>
              </a:rPr>
              <a:t> (</a:t>
            </a:r>
            <a:r>
              <a:rPr lang="en-US" sz="1600" dirty="0" err="1">
                <a:latin typeface="Helvetica" pitchFamily="2" charset="0"/>
              </a:rPr>
              <a:t>trametinib</a:t>
            </a:r>
            <a:r>
              <a:rPr lang="en-US" sz="1600" dirty="0">
                <a:latin typeface="Helvetica" pitchFamily="2" charset="0"/>
              </a:rPr>
              <a:t>), both in-vitro and in-vivo in LGSOC models.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This drug combination allows to use </a:t>
            </a:r>
            <a:r>
              <a:rPr lang="en-US" sz="1600" dirty="0" err="1">
                <a:latin typeface="Helvetica" pitchFamily="2" charset="0"/>
              </a:rPr>
              <a:t>MEKi</a:t>
            </a:r>
            <a:r>
              <a:rPr lang="en-US" sz="1600" dirty="0">
                <a:latin typeface="Helvetica" pitchFamily="2" charset="0"/>
              </a:rPr>
              <a:t> at lower doses than the maximum tolerated dose used in the clinical recent trials.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A4A7F1A-887F-3E94-EE3A-1EAD5AB626F2}"/>
              </a:ext>
            </a:extLst>
          </p:cNvPr>
          <p:cNvSpPr txBox="1"/>
          <p:nvPr/>
        </p:nvSpPr>
        <p:spPr>
          <a:xfrm rot="16200000">
            <a:off x="-1434968" y="3520407"/>
            <a:ext cx="440095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In-vitro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AA6E509B-FBBE-D935-194D-26CE742E6137}"/>
              </a:ext>
            </a:extLst>
          </p:cNvPr>
          <p:cNvSpPr txBox="1"/>
          <p:nvPr/>
        </p:nvSpPr>
        <p:spPr>
          <a:xfrm rot="16200000">
            <a:off x="5176192" y="3520407"/>
            <a:ext cx="440095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In-vivo</a:t>
            </a:r>
          </a:p>
        </p:txBody>
      </p:sp>
    </p:spTree>
    <p:extLst>
      <p:ext uri="{BB962C8B-B14F-4D97-AF65-F5344CB8AC3E}">
        <p14:creationId xmlns:p14="http://schemas.microsoft.com/office/powerpoint/2010/main" val="413912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B23A904-E4D3-4E76-B9D1-50D14FCD3ADD}"/>
              </a:ext>
            </a:extLst>
          </p:cNvPr>
          <p:cNvSpPr/>
          <p:nvPr/>
        </p:nvSpPr>
        <p:spPr>
          <a:xfrm>
            <a:off x="0" y="-12222"/>
            <a:ext cx="12192000" cy="874302"/>
          </a:xfrm>
          <a:prstGeom prst="rect">
            <a:avLst/>
          </a:prstGeom>
          <a:solidFill>
            <a:srgbClr val="10AD9E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3A149A-DBD0-CD08-1A86-B90DDFBEE34F}"/>
              </a:ext>
            </a:extLst>
          </p:cNvPr>
          <p:cNvSpPr txBox="1"/>
          <p:nvPr/>
        </p:nvSpPr>
        <p:spPr>
          <a:xfrm>
            <a:off x="51460" y="101763"/>
            <a:ext cx="1184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/>
                <a:cs typeface="Helvetica"/>
              </a:rPr>
              <a:t>The Carey Lab, Research Collaborators &amp; Funders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1" y="4198794"/>
            <a:ext cx="20778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Dr. Mark Carey</a:t>
            </a:r>
          </a:p>
          <a:p>
            <a:r>
              <a:rPr lang="en-US" sz="1600" dirty="0">
                <a:latin typeface="Helvetica"/>
                <a:cs typeface="Helvetica"/>
              </a:rPr>
              <a:t>Madison Bittner</a:t>
            </a:r>
          </a:p>
          <a:p>
            <a:r>
              <a:rPr lang="en-US" sz="1600" dirty="0">
                <a:latin typeface="Helvetica"/>
                <a:cs typeface="Helvetica"/>
              </a:rPr>
              <a:t>Hannah Kim</a:t>
            </a:r>
          </a:p>
          <a:p>
            <a:r>
              <a:rPr lang="en-US" sz="1600" dirty="0">
                <a:latin typeface="Helvetica"/>
                <a:cs typeface="Helvetica"/>
              </a:rPr>
              <a:t>Aleksandra Hamilton</a:t>
            </a:r>
          </a:p>
          <a:p>
            <a:r>
              <a:rPr lang="en-US" sz="1600" dirty="0">
                <a:latin typeface="Helvetica"/>
                <a:cs typeface="Helvetica"/>
              </a:rPr>
              <a:t>Lilly </a:t>
            </a:r>
            <a:r>
              <a:rPr lang="en-US" sz="1600" dirty="0" err="1">
                <a:latin typeface="Helvetica"/>
                <a:cs typeface="Helvetica"/>
              </a:rPr>
              <a:t>McLellan</a:t>
            </a:r>
            <a:endParaRPr lang="en-US" sz="1600" dirty="0">
              <a:latin typeface="Helvetica"/>
              <a:cs typeface="Helvetica"/>
            </a:endParaRPr>
          </a:p>
          <a:p>
            <a:r>
              <a:rPr lang="en-US" sz="1600" dirty="0">
                <a:latin typeface="Helvetica"/>
                <a:cs typeface="Helvetica"/>
              </a:rPr>
              <a:t>Annabel Chen</a:t>
            </a:r>
          </a:p>
          <a:p>
            <a:r>
              <a:rPr lang="en-US" sz="1600" dirty="0">
                <a:latin typeface="Helvetica"/>
                <a:cs typeface="Helvetica"/>
              </a:rPr>
              <a:t>Dr. Nelson Wong</a:t>
            </a:r>
          </a:p>
          <a:p>
            <a:r>
              <a:rPr lang="en-US" sz="1600" dirty="0">
                <a:latin typeface="Helvetica"/>
                <a:cs typeface="Helvetica"/>
              </a:rPr>
              <a:t>Dr. Marta Llauradó</a:t>
            </a:r>
          </a:p>
          <a:p>
            <a:endParaRPr lang="en-US" sz="1600" dirty="0">
              <a:latin typeface="Helvetica"/>
              <a:cs typeface="Helvetica"/>
            </a:endParaRPr>
          </a:p>
          <a:p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043" y="2016488"/>
            <a:ext cx="2712576" cy="656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208" y="5510121"/>
            <a:ext cx="1964938" cy="1100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228" y="4279578"/>
            <a:ext cx="1607947" cy="977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79" y="5223238"/>
            <a:ext cx="1496872" cy="739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689" y="1288839"/>
            <a:ext cx="1800052" cy="402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9876" y="758180"/>
            <a:ext cx="1122863" cy="11228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1326" y="2803050"/>
            <a:ext cx="1943902" cy="9012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5319" y="4198793"/>
            <a:ext cx="31085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Dr. Chen-Han Lee (BCCA)</a:t>
            </a:r>
          </a:p>
          <a:p>
            <a:r>
              <a:rPr lang="en-US" sz="1600" dirty="0">
                <a:latin typeface="Helvetica"/>
                <a:cs typeface="Helvetica"/>
              </a:rPr>
              <a:t>Dr. Collin Collins (VPC)</a:t>
            </a:r>
          </a:p>
          <a:p>
            <a:r>
              <a:rPr lang="en-US" sz="1600" dirty="0">
                <a:latin typeface="Helvetica"/>
                <a:cs typeface="Helvetica"/>
              </a:rPr>
              <a:t>Dr. </a:t>
            </a:r>
            <a:r>
              <a:rPr lang="en-US" sz="1600" dirty="0" err="1">
                <a:latin typeface="Helvetica"/>
                <a:cs typeface="Helvetica"/>
              </a:rPr>
              <a:t>Yuzhuo</a:t>
            </a:r>
            <a:r>
              <a:rPr lang="en-US" sz="1600" dirty="0">
                <a:latin typeface="Helvetica"/>
                <a:cs typeface="Helvetica"/>
              </a:rPr>
              <a:t> Wong (BCCA)</a:t>
            </a:r>
          </a:p>
          <a:p>
            <a:r>
              <a:rPr lang="en-US" sz="1600" dirty="0">
                <a:latin typeface="Helvetica"/>
                <a:cs typeface="Helvetica"/>
              </a:rPr>
              <a:t>Dr. René </a:t>
            </a:r>
            <a:r>
              <a:rPr lang="en-US" sz="1600" dirty="0" err="1">
                <a:latin typeface="Helvetica"/>
                <a:cs typeface="Helvetica"/>
              </a:rPr>
              <a:t>Bernards</a:t>
            </a:r>
            <a:r>
              <a:rPr lang="en-US" sz="1600" dirty="0">
                <a:latin typeface="Helvetica"/>
                <a:cs typeface="Helvetica"/>
              </a:rPr>
              <a:t> (NKI)</a:t>
            </a:r>
          </a:p>
          <a:p>
            <a:r>
              <a:rPr lang="en-US" sz="1600" dirty="0">
                <a:latin typeface="Helvetica"/>
                <a:cs typeface="Helvetica"/>
              </a:rPr>
              <a:t>Dr. </a:t>
            </a:r>
            <a:r>
              <a:rPr lang="en-US" sz="1600" dirty="0" err="1">
                <a:latin typeface="Helvetica"/>
                <a:cs typeface="Helvetica"/>
              </a:rPr>
              <a:t>Katrien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err="1">
                <a:latin typeface="Helvetica"/>
                <a:cs typeface="Helvetica"/>
              </a:rPr>
              <a:t>Berns</a:t>
            </a:r>
            <a:r>
              <a:rPr lang="en-US" sz="1600" dirty="0">
                <a:latin typeface="Helvetica"/>
                <a:cs typeface="Helvetica"/>
              </a:rPr>
              <a:t> (NKI)</a:t>
            </a:r>
          </a:p>
          <a:p>
            <a:r>
              <a:rPr lang="en-US" sz="1600" dirty="0">
                <a:latin typeface="Helvetica"/>
                <a:cs typeface="Helvetica"/>
              </a:rPr>
              <a:t>Canadian LGSC-</a:t>
            </a:r>
            <a:r>
              <a:rPr lang="en-US" sz="1600" dirty="0" err="1">
                <a:latin typeface="Helvetica"/>
                <a:cs typeface="Helvetica"/>
              </a:rPr>
              <a:t>CoP</a:t>
            </a:r>
            <a:endParaRPr lang="en-US" sz="1600" dirty="0">
              <a:latin typeface="Helvetica"/>
              <a:cs typeface="Helvetica"/>
            </a:endParaRPr>
          </a:p>
          <a:p>
            <a:r>
              <a:rPr lang="en-US" sz="1600" dirty="0">
                <a:latin typeface="Helvetica"/>
                <a:cs typeface="Helvetica"/>
              </a:rPr>
              <a:t>International Consortium LGSC</a:t>
            </a:r>
          </a:p>
          <a:p>
            <a:r>
              <a:rPr lang="en-US" sz="1600" dirty="0">
                <a:latin typeface="Helvetica"/>
                <a:cs typeface="Helvetica"/>
              </a:rPr>
              <a:t>&amp; Other Research Collaborators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7183" y="4080139"/>
            <a:ext cx="1943902" cy="6879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11914" r="10604"/>
          <a:stretch/>
        </p:blipFill>
        <p:spPr>
          <a:xfrm>
            <a:off x="10425228" y="2877153"/>
            <a:ext cx="1709882" cy="1075998"/>
          </a:xfrm>
          <a:prstGeom prst="rect">
            <a:avLst/>
          </a:prstGeom>
        </p:spPr>
      </p:pic>
      <p:pic>
        <p:nvPicPr>
          <p:cNvPr id="16" name="Picture 15" descr="20220426_190726.jpg"/>
          <p:cNvPicPr>
            <a:picLocks noChangeAspect="1"/>
          </p:cNvPicPr>
          <p:nvPr/>
        </p:nvPicPr>
        <p:blipFill>
          <a:blip r:embed="rId12"/>
          <a:srcRect t="25794" b="26767"/>
          <a:stretch>
            <a:fillRect/>
          </a:stretch>
        </p:blipFill>
        <p:spPr>
          <a:xfrm>
            <a:off x="572396" y="1230078"/>
            <a:ext cx="4429543" cy="2801774"/>
          </a:xfrm>
          <a:prstGeom prst="rect">
            <a:avLst/>
          </a:prstGeom>
        </p:spPr>
      </p:pic>
      <p:pic>
        <p:nvPicPr>
          <p:cNvPr id="17" name="Picture 16" descr="A family posing for a picture&#10;&#10;Description automatically generated with low confidence">
            <a:extLst>
              <a:ext uri="{FF2B5EF4-FFF2-40B4-BE49-F238E27FC236}">
                <a16:creationId xmlns:a16="http://schemas.microsoft.com/office/drawing/2014/main" xmlns="" id="{15845549-CC30-C755-5B21-7C770EAEAC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7642" y="1230078"/>
            <a:ext cx="1656961" cy="1242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542F88A-4A72-0CB6-DB6B-B15BCADC074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8771" b="-4"/>
          <a:stretch/>
        </p:blipFill>
        <p:spPr>
          <a:xfrm>
            <a:off x="6384322" y="2842101"/>
            <a:ext cx="1364921" cy="1413917"/>
          </a:xfrm>
          <a:prstGeom prst="rect">
            <a:avLst/>
          </a:prstGeom>
        </p:spPr>
      </p:pic>
      <p:pic>
        <p:nvPicPr>
          <p:cNvPr id="19" name="Picture 18" descr="A picture containing text, outdoor, street, sign&#10;&#10;Description automatically generated">
            <a:extLst>
              <a:ext uri="{FF2B5EF4-FFF2-40B4-BE49-F238E27FC236}">
                <a16:creationId xmlns:a16="http://schemas.microsoft.com/office/drawing/2014/main" xmlns="" id="{2EBEC848-C25B-3720-4356-F13CBC2E219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465" r="-5" b="-5"/>
          <a:stretch/>
        </p:blipFill>
        <p:spPr>
          <a:xfrm>
            <a:off x="6384322" y="4387133"/>
            <a:ext cx="1607947" cy="1665667"/>
          </a:xfrm>
          <a:prstGeom prst="rect">
            <a:avLst/>
          </a:prstGeom>
        </p:spPr>
      </p:pic>
      <p:pic>
        <p:nvPicPr>
          <p:cNvPr id="20" name="Picture 2" descr="Facing terminal cancer diagnosis pushed CBC Nonfiction Prize finalist Amy  MacRae to find her voice as a writer | CBC Books">
            <a:extLst>
              <a:ext uri="{FF2B5EF4-FFF2-40B4-BE49-F238E27FC236}">
                <a16:creationId xmlns:a16="http://schemas.microsoft.com/office/drawing/2014/main" xmlns="" id="{B105496C-C415-1012-3E71-7AB606822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15751" r="22092" b="31072"/>
          <a:stretch/>
        </p:blipFill>
        <p:spPr bwMode="auto">
          <a:xfrm>
            <a:off x="6843916" y="1230078"/>
            <a:ext cx="1232024" cy="15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askatchewan-born model Ashley Luther, better known as Elly Mayday, dead at  30 | CBC News">
            <a:extLst>
              <a:ext uri="{FF2B5EF4-FFF2-40B4-BE49-F238E27FC236}">
                <a16:creationId xmlns:a16="http://schemas.microsoft.com/office/drawing/2014/main" xmlns="" id="{90DCA74E-4ACF-8F68-471D-C0F6F0832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t="1461" r="21641" b="7397"/>
          <a:stretch/>
        </p:blipFill>
        <p:spPr bwMode="auto">
          <a:xfrm>
            <a:off x="5087641" y="2570669"/>
            <a:ext cx="1232024" cy="2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55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16708</TotalTime>
  <Words>1409</Words>
  <Application>Microsoft Macintosh PowerPoint</Application>
  <PresentationFormat>Custom</PresentationFormat>
  <Paragraphs>196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HES1 expression limits the response of  low-grade serous ovarian carcinomas  to MEK inhibition</vt:lpstr>
      <vt:lpstr>Low-grade serous ovarian carcinoma (LGSOC)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OVCARE Lab</dc:creator>
  <cp:lastModifiedBy>Marta Llauradó</cp:lastModifiedBy>
  <cp:revision>140</cp:revision>
  <dcterms:created xsi:type="dcterms:W3CDTF">2022-05-11T22:17:06Z</dcterms:created>
  <dcterms:modified xsi:type="dcterms:W3CDTF">2022-05-27T03:52:58Z</dcterms:modified>
</cp:coreProperties>
</file>